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8"/>
  </p:notesMasterIdLst>
  <p:sldIdLst>
    <p:sldId id="446" r:id="rId3"/>
    <p:sldId id="431" r:id="rId4"/>
    <p:sldId id="452" r:id="rId5"/>
    <p:sldId id="426" r:id="rId6"/>
    <p:sldId id="425" r:id="rId7"/>
    <p:sldId id="432" r:id="rId8"/>
    <p:sldId id="428" r:id="rId9"/>
    <p:sldId id="450" r:id="rId10"/>
    <p:sldId id="453" r:id="rId11"/>
    <p:sldId id="451" r:id="rId12"/>
    <p:sldId id="424" r:id="rId13"/>
    <p:sldId id="454" r:id="rId14"/>
    <p:sldId id="437" r:id="rId15"/>
    <p:sldId id="420" r:id="rId16"/>
    <p:sldId id="455" r:id="rId17"/>
  </p:sldIdLst>
  <p:sldSz cx="9144000" cy="6858000" type="screen4x3"/>
  <p:notesSz cx="6797675" cy="9926638"/>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ndén Charlotta" initials="UC" lastIdx="1" clrIdx="0">
    <p:extLst>
      <p:ext uri="{19B8F6BF-5375-455C-9EA6-DF929625EA0E}">
        <p15:presenceInfo xmlns:p15="http://schemas.microsoft.com/office/powerpoint/2012/main" userId="S-1-5-21-1499430162-1245868380-186260367-56469" providerId="AD"/>
      </p:ext>
    </p:extLst>
  </p:cmAuthor>
  <p:cmAuthor id="2" name="Brander Lars-Ove" initials="BL" lastIdx="2" clrIdx="1">
    <p:extLst>
      <p:ext uri="{19B8F6BF-5375-455C-9EA6-DF929625EA0E}">
        <p15:presenceInfo xmlns:p15="http://schemas.microsoft.com/office/powerpoint/2012/main" userId="S-1-5-21-1499430162-1245868380-186260367-49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FFFF99"/>
    <a:srgbClr val="FF9999"/>
    <a:srgbClr val="91FD96"/>
    <a:srgbClr val="CAEBEA"/>
    <a:srgbClr val="5AAFD7"/>
    <a:srgbClr val="CAE5EA"/>
    <a:srgbClr val="AED2CE"/>
    <a:srgbClr val="AED7D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01" autoAdjust="0"/>
    <p:restoredTop sz="88971" autoAdjust="0"/>
  </p:normalViewPr>
  <p:slideViewPr>
    <p:cSldViewPr snapToGrid="0" snapToObjects="1">
      <p:cViewPr>
        <p:scale>
          <a:sx n="80" d="100"/>
          <a:sy n="80" d="100"/>
        </p:scale>
        <p:origin x="930" y="-47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kalkylblad.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1.xml"/><Relationship Id="rId4" Type="http://schemas.openxmlformats.org/officeDocument/2006/relationships/package" Target="../embeddings/Microsoft_Excel-kalkylblad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41685256545092E-2"/>
          <c:y val="0.25389535882702846"/>
          <c:w val="0.90532302507284523"/>
          <c:h val="0.69305928955299134"/>
        </c:manualLayout>
      </c:layout>
      <c:barChart>
        <c:barDir val="bar"/>
        <c:grouping val="clustered"/>
        <c:varyColors val="0"/>
        <c:ser>
          <c:idx val="0"/>
          <c:order val="0"/>
          <c:spPr>
            <a:solidFill>
              <a:schemeClr val="accent2"/>
            </a:solidFill>
            <a:ln>
              <a:solidFill>
                <a:schemeClr val="accent2"/>
              </a:solidFill>
            </a:ln>
            <a:effectLst/>
          </c:spPr>
          <c:invertIfNegative val="0"/>
          <c:dPt>
            <c:idx val="0"/>
            <c:invertIfNegative val="0"/>
            <c:bubble3D val="0"/>
            <c:spPr>
              <a:solidFill>
                <a:srgbClr val="00B0F0"/>
              </a:solidFill>
              <a:ln>
                <a:solidFill>
                  <a:schemeClr val="accent2"/>
                </a:solidFill>
              </a:ln>
              <a:effectLst/>
            </c:spPr>
            <c:extLst>
              <c:ext xmlns:c16="http://schemas.microsoft.com/office/drawing/2014/chart" uri="{C3380CC4-5D6E-409C-BE32-E72D297353CC}">
                <c16:uniqueId val="{00000001-C6BD-4236-BC18-4481D24A36AB}"/>
              </c:ext>
            </c:extLst>
          </c:dPt>
          <c:dPt>
            <c:idx val="1"/>
            <c:invertIfNegative val="0"/>
            <c:bubble3D val="0"/>
            <c:spPr>
              <a:solidFill>
                <a:srgbClr val="92D050"/>
              </a:solidFill>
              <a:ln>
                <a:solidFill>
                  <a:schemeClr val="accent2"/>
                </a:solidFill>
              </a:ln>
              <a:effectLst/>
            </c:spPr>
            <c:extLst>
              <c:ext xmlns:c16="http://schemas.microsoft.com/office/drawing/2014/chart" uri="{C3380CC4-5D6E-409C-BE32-E72D297353CC}">
                <c16:uniqueId val="{00000003-C6BD-4236-BC18-4481D24A36AB}"/>
              </c:ext>
            </c:extLst>
          </c:dPt>
          <c:dPt>
            <c:idx val="2"/>
            <c:invertIfNegative val="0"/>
            <c:bubble3D val="0"/>
            <c:spPr>
              <a:solidFill>
                <a:srgbClr val="FF0000"/>
              </a:solidFill>
              <a:ln>
                <a:solidFill>
                  <a:schemeClr val="accent2"/>
                </a:solidFill>
              </a:ln>
              <a:effectLst/>
            </c:spPr>
            <c:extLst>
              <c:ext xmlns:c16="http://schemas.microsoft.com/office/drawing/2014/chart" uri="{C3380CC4-5D6E-409C-BE32-E72D297353CC}">
                <c16:uniqueId val="{00000005-C6BD-4236-BC18-4481D24A36AB}"/>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Blad1!$BF$90:$BF$92</c:f>
              <c:strCache>
                <c:ptCount val="3"/>
                <c:pt idx="0">
                  <c:v>0-19</c:v>
                </c:pt>
                <c:pt idx="1">
                  <c:v>20-67</c:v>
                </c:pt>
                <c:pt idx="2">
                  <c:v>80-</c:v>
                </c:pt>
              </c:strCache>
            </c:strRef>
          </c:cat>
          <c:val>
            <c:numRef>
              <c:f>Blad1!$BG$90:$BG$92</c:f>
              <c:numCache>
                <c:formatCode>0%</c:formatCode>
                <c:ptCount val="3"/>
                <c:pt idx="0">
                  <c:v>7.898182664040676E-2</c:v>
                </c:pt>
                <c:pt idx="1">
                  <c:v>5.2130525908307801E-2</c:v>
                </c:pt>
                <c:pt idx="2">
                  <c:v>0.46654463142901581</c:v>
                </c:pt>
              </c:numCache>
            </c:numRef>
          </c:val>
          <c:extLst>
            <c:ext xmlns:c16="http://schemas.microsoft.com/office/drawing/2014/chart" uri="{C3380CC4-5D6E-409C-BE32-E72D297353CC}">
              <c16:uniqueId val="{00000006-C6BD-4236-BC18-4481D24A36AB}"/>
            </c:ext>
          </c:extLst>
        </c:ser>
        <c:dLbls>
          <c:showLegendKey val="0"/>
          <c:showVal val="0"/>
          <c:showCatName val="0"/>
          <c:showSerName val="0"/>
          <c:showPercent val="0"/>
          <c:showBubbleSize val="0"/>
        </c:dLbls>
        <c:gapWidth val="219"/>
        <c:axId val="669859672"/>
        <c:axId val="669860984"/>
      </c:barChart>
      <c:catAx>
        <c:axId val="6698596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sv-SE"/>
          </a:p>
        </c:txPr>
        <c:crossAx val="669860984"/>
        <c:crossesAt val="0"/>
        <c:auto val="1"/>
        <c:lblAlgn val="ctr"/>
        <c:lblOffset val="100"/>
        <c:noMultiLvlLbl val="0"/>
      </c:catAx>
      <c:valAx>
        <c:axId val="669860984"/>
        <c:scaling>
          <c:orientation val="minMax"/>
          <c:max val="0.5"/>
          <c:min val="0"/>
        </c:scaling>
        <c:delete val="1"/>
        <c:axPos val="b"/>
        <c:numFmt formatCode="0%" sourceLinked="1"/>
        <c:majorTickMark val="none"/>
        <c:minorTickMark val="none"/>
        <c:tickLblPos val="nextTo"/>
        <c:crossAx val="669859672"/>
        <c:crosses val="autoZero"/>
        <c:crossBetween val="between"/>
        <c:majorUnit val="0.2"/>
      </c:valAx>
      <c:spPr>
        <a:noFill/>
        <a:ln>
          <a:noFill/>
        </a:ln>
        <a:effectLst/>
      </c:spPr>
    </c:plotArea>
    <c:plotVisOnly val="1"/>
    <c:dispBlanksAs val="gap"/>
    <c:showDLblsOverMax val="0"/>
  </c:chart>
  <c:spPr>
    <a:noFill/>
    <a:ln>
      <a:noFill/>
    </a:ln>
    <a:effectLst/>
  </c:spPr>
  <c:txPr>
    <a:bodyPr/>
    <a:lstStyle/>
    <a:p>
      <a:pPr>
        <a:defRPr/>
      </a:pPr>
      <a:endParaRPr lang="sv-SE"/>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118122652042388"/>
          <c:y val="0.19649714734123871"/>
          <c:w val="0.79457463248046134"/>
          <c:h val="0.76780534923533927"/>
        </c:manualLayout>
      </c:layout>
      <c:barChart>
        <c:barDir val="bar"/>
        <c:grouping val="clustered"/>
        <c:varyColors val="0"/>
        <c:ser>
          <c:idx val="0"/>
          <c:order val="0"/>
          <c:tx>
            <c:strRef>
              <c:f>Blad1!$A$114</c:f>
              <c:strCache>
                <c:ptCount val="1"/>
                <c:pt idx="0">
                  <c:v>0-19</c:v>
                </c:pt>
              </c:strCache>
            </c:strRef>
          </c:tx>
          <c:spPr>
            <a:solidFill>
              <a:srgbClr val="00B0F0"/>
            </a:solidFill>
            <a:ln>
              <a:noFill/>
            </a:ln>
            <a:effectLst/>
          </c:spPr>
          <c:invertIfNegative val="0"/>
          <c:cat>
            <c:strRef>
              <c:f>Blad1!$AW$8:$BQ$8</c:f>
              <c:strCache>
                <c:ptCount val="21"/>
                <c:pt idx="0">
                  <c:v>Blekinge</c:v>
                </c:pt>
                <c:pt idx="1">
                  <c:v>Dalarna</c:v>
                </c:pt>
                <c:pt idx="2">
                  <c:v>Gotland</c:v>
                </c:pt>
                <c:pt idx="3">
                  <c:v>Gävleborg</c:v>
                </c:pt>
                <c:pt idx="4">
                  <c:v>Halland</c:v>
                </c:pt>
                <c:pt idx="5">
                  <c:v>Jämtland</c:v>
                </c:pt>
                <c:pt idx="6">
                  <c:v>Jönköping</c:v>
                </c:pt>
                <c:pt idx="7">
                  <c:v>Kalmar</c:v>
                </c:pt>
                <c:pt idx="8">
                  <c:v>Kronoberg</c:v>
                </c:pt>
                <c:pt idx="9">
                  <c:v>Norrbotten</c:v>
                </c:pt>
                <c:pt idx="10">
                  <c:v>Skåne</c:v>
                </c:pt>
                <c:pt idx="11">
                  <c:v>Stockholm</c:v>
                </c:pt>
                <c:pt idx="12">
                  <c:v>Södermanland</c:v>
                </c:pt>
                <c:pt idx="13">
                  <c:v>Uppsala</c:v>
                </c:pt>
                <c:pt idx="14">
                  <c:v>Värmland</c:v>
                </c:pt>
                <c:pt idx="15">
                  <c:v>Västerbotten</c:v>
                </c:pt>
                <c:pt idx="16">
                  <c:v>Västernorrland</c:v>
                </c:pt>
                <c:pt idx="17">
                  <c:v>Västmanland</c:v>
                </c:pt>
                <c:pt idx="18">
                  <c:v>Västra Götaland</c:v>
                </c:pt>
                <c:pt idx="19">
                  <c:v>Örebro</c:v>
                </c:pt>
                <c:pt idx="20">
                  <c:v>Östergötland</c:v>
                </c:pt>
              </c:strCache>
            </c:strRef>
          </c:cat>
          <c:val>
            <c:numRef>
              <c:f>Blad1!$AW$114:$BQ$114</c:f>
              <c:numCache>
                <c:formatCode>0%</c:formatCode>
                <c:ptCount val="21"/>
                <c:pt idx="0">
                  <c:v>3.3187348139293027E-2</c:v>
                </c:pt>
                <c:pt idx="1">
                  <c:v>6.4465187713233618E-2</c:v>
                </c:pt>
                <c:pt idx="2">
                  <c:v>5.9720848011130867E-2</c:v>
                </c:pt>
                <c:pt idx="3">
                  <c:v>6.0367399968979107E-2</c:v>
                </c:pt>
                <c:pt idx="4">
                  <c:v>8.4611488832890158E-2</c:v>
                </c:pt>
                <c:pt idx="5">
                  <c:v>4.1786976759780492E-2</c:v>
                </c:pt>
                <c:pt idx="6">
                  <c:v>7.7579988090801022E-2</c:v>
                </c:pt>
                <c:pt idx="7">
                  <c:v>4.3359694140199467E-2</c:v>
                </c:pt>
                <c:pt idx="8">
                  <c:v>9.0663749523673509E-2</c:v>
                </c:pt>
                <c:pt idx="9">
                  <c:v>2.9517950249944302E-3</c:v>
                </c:pt>
                <c:pt idx="10">
                  <c:v>8.9283662465753144E-2</c:v>
                </c:pt>
                <c:pt idx="11">
                  <c:v>8.5434006309879296E-2</c:v>
                </c:pt>
                <c:pt idx="12">
                  <c:v>9.4645445402366635E-2</c:v>
                </c:pt>
                <c:pt idx="13">
                  <c:v>0.12530684306396944</c:v>
                </c:pt>
                <c:pt idx="14">
                  <c:v>4.8308458755853323E-2</c:v>
                </c:pt>
                <c:pt idx="15">
                  <c:v>6.2310426379359907E-2</c:v>
                </c:pt>
                <c:pt idx="16">
                  <c:v>-2.975683685712549E-3</c:v>
                </c:pt>
                <c:pt idx="17">
                  <c:v>0.10027565218701118</c:v>
                </c:pt>
                <c:pt idx="18">
                  <c:v>8.1626893356284258E-2</c:v>
                </c:pt>
                <c:pt idx="19">
                  <c:v>8.710558467681806E-2</c:v>
                </c:pt>
                <c:pt idx="20">
                  <c:v>0.10090245836452461</c:v>
                </c:pt>
              </c:numCache>
            </c:numRef>
          </c:val>
          <c:extLst>
            <c:ext xmlns:c16="http://schemas.microsoft.com/office/drawing/2014/chart" uri="{C3380CC4-5D6E-409C-BE32-E72D297353CC}">
              <c16:uniqueId val="{00000000-7247-4D93-ADB5-BA7C50901359}"/>
            </c:ext>
          </c:extLst>
        </c:ser>
        <c:ser>
          <c:idx val="1"/>
          <c:order val="1"/>
          <c:tx>
            <c:strRef>
              <c:f>Blad1!$AU$119</c:f>
              <c:strCache>
                <c:ptCount val="1"/>
                <c:pt idx="0">
                  <c:v>20-67</c:v>
                </c:pt>
              </c:strCache>
            </c:strRef>
          </c:tx>
          <c:spPr>
            <a:solidFill>
              <a:srgbClr val="92D050"/>
            </a:solidFill>
            <a:ln>
              <a:noFill/>
            </a:ln>
            <a:effectLst/>
          </c:spPr>
          <c:invertIfNegative val="0"/>
          <c:cat>
            <c:strRef>
              <c:f>Blad1!$AW$8:$BQ$8</c:f>
              <c:strCache>
                <c:ptCount val="21"/>
                <c:pt idx="0">
                  <c:v>Blekinge</c:v>
                </c:pt>
                <c:pt idx="1">
                  <c:v>Dalarna</c:v>
                </c:pt>
                <c:pt idx="2">
                  <c:v>Gotland</c:v>
                </c:pt>
                <c:pt idx="3">
                  <c:v>Gävleborg</c:v>
                </c:pt>
                <c:pt idx="4">
                  <c:v>Halland</c:v>
                </c:pt>
                <c:pt idx="5">
                  <c:v>Jämtland</c:v>
                </c:pt>
                <c:pt idx="6">
                  <c:v>Jönköping</c:v>
                </c:pt>
                <c:pt idx="7">
                  <c:v>Kalmar</c:v>
                </c:pt>
                <c:pt idx="8">
                  <c:v>Kronoberg</c:v>
                </c:pt>
                <c:pt idx="9">
                  <c:v>Norrbotten</c:v>
                </c:pt>
                <c:pt idx="10">
                  <c:v>Skåne</c:v>
                </c:pt>
                <c:pt idx="11">
                  <c:v>Stockholm</c:v>
                </c:pt>
                <c:pt idx="12">
                  <c:v>Södermanland</c:v>
                </c:pt>
                <c:pt idx="13">
                  <c:v>Uppsala</c:v>
                </c:pt>
                <c:pt idx="14">
                  <c:v>Värmland</c:v>
                </c:pt>
                <c:pt idx="15">
                  <c:v>Västerbotten</c:v>
                </c:pt>
                <c:pt idx="16">
                  <c:v>Västernorrland</c:v>
                </c:pt>
                <c:pt idx="17">
                  <c:v>Västmanland</c:v>
                </c:pt>
                <c:pt idx="18">
                  <c:v>Västra Götaland</c:v>
                </c:pt>
                <c:pt idx="19">
                  <c:v>Örebro</c:v>
                </c:pt>
                <c:pt idx="20">
                  <c:v>Östergötland</c:v>
                </c:pt>
              </c:strCache>
            </c:strRef>
          </c:cat>
          <c:val>
            <c:numRef>
              <c:f>Blad1!$AW$119:$BQ$119</c:f>
              <c:numCache>
                <c:formatCode>0.0%</c:formatCode>
                <c:ptCount val="21"/>
                <c:pt idx="0">
                  <c:v>9.5614074628236345E-4</c:v>
                </c:pt>
                <c:pt idx="1">
                  <c:v>-1.5523033212708093E-2</c:v>
                </c:pt>
                <c:pt idx="2">
                  <c:v>-2.119379306486957E-2</c:v>
                </c:pt>
                <c:pt idx="3">
                  <c:v>-1.1770875799724356E-2</c:v>
                </c:pt>
                <c:pt idx="4">
                  <c:v>5.3198329149113821E-2</c:v>
                </c:pt>
                <c:pt idx="5">
                  <c:v>-2.6877871638671835E-2</c:v>
                </c:pt>
                <c:pt idx="6">
                  <c:v>3.3900700569674092E-2</c:v>
                </c:pt>
                <c:pt idx="7">
                  <c:v>-2.7147224193756592E-2</c:v>
                </c:pt>
                <c:pt idx="8">
                  <c:v>2.9830171036237418E-2</c:v>
                </c:pt>
                <c:pt idx="9">
                  <c:v>-5.1341342636356813E-2</c:v>
                </c:pt>
                <c:pt idx="10">
                  <c:v>6.5010178552518338E-2</c:v>
                </c:pt>
                <c:pt idx="11">
                  <c:v>0.11625139556128228</c:v>
                </c:pt>
                <c:pt idx="12">
                  <c:v>4.6936342808895803E-2</c:v>
                </c:pt>
                <c:pt idx="13">
                  <c:v>7.7881630324414308E-2</c:v>
                </c:pt>
                <c:pt idx="14">
                  <c:v>-2.9178214291109672E-2</c:v>
                </c:pt>
                <c:pt idx="15">
                  <c:v>-1.7335415831155609E-3</c:v>
                </c:pt>
                <c:pt idx="16">
                  <c:v>-3.7785353627202811E-2</c:v>
                </c:pt>
                <c:pt idx="17">
                  <c:v>5.0664429623480833E-2</c:v>
                </c:pt>
                <c:pt idx="18">
                  <c:v>4.8522768309728681E-2</c:v>
                </c:pt>
                <c:pt idx="19">
                  <c:v>3.5179904264511119E-2</c:v>
                </c:pt>
                <c:pt idx="20">
                  <c:v>5.0366851304264326E-2</c:v>
                </c:pt>
              </c:numCache>
            </c:numRef>
          </c:val>
          <c:extLst>
            <c:ext xmlns:c16="http://schemas.microsoft.com/office/drawing/2014/chart" uri="{C3380CC4-5D6E-409C-BE32-E72D297353CC}">
              <c16:uniqueId val="{00000001-7247-4D93-ADB5-BA7C50901359}"/>
            </c:ext>
          </c:extLst>
        </c:ser>
        <c:ser>
          <c:idx val="2"/>
          <c:order val="2"/>
          <c:tx>
            <c:strRef>
              <c:f>Blad1!$A$116</c:f>
              <c:strCache>
                <c:ptCount val="1"/>
                <c:pt idx="0">
                  <c:v>80-</c:v>
                </c:pt>
              </c:strCache>
            </c:strRef>
          </c:tx>
          <c:spPr>
            <a:solidFill>
              <a:srgbClr val="FF0000"/>
            </a:solidFill>
            <a:ln>
              <a:noFill/>
            </a:ln>
            <a:effectLst/>
          </c:spPr>
          <c:invertIfNegative val="0"/>
          <c:cat>
            <c:strRef>
              <c:f>Blad1!$AW$8:$BQ$8</c:f>
              <c:strCache>
                <c:ptCount val="21"/>
                <c:pt idx="0">
                  <c:v>Blekinge</c:v>
                </c:pt>
                <c:pt idx="1">
                  <c:v>Dalarna</c:v>
                </c:pt>
                <c:pt idx="2">
                  <c:v>Gotland</c:v>
                </c:pt>
                <c:pt idx="3">
                  <c:v>Gävleborg</c:v>
                </c:pt>
                <c:pt idx="4">
                  <c:v>Halland</c:v>
                </c:pt>
                <c:pt idx="5">
                  <c:v>Jämtland</c:v>
                </c:pt>
                <c:pt idx="6">
                  <c:v>Jönköping</c:v>
                </c:pt>
                <c:pt idx="7">
                  <c:v>Kalmar</c:v>
                </c:pt>
                <c:pt idx="8">
                  <c:v>Kronoberg</c:v>
                </c:pt>
                <c:pt idx="9">
                  <c:v>Norrbotten</c:v>
                </c:pt>
                <c:pt idx="10">
                  <c:v>Skåne</c:v>
                </c:pt>
                <c:pt idx="11">
                  <c:v>Stockholm</c:v>
                </c:pt>
                <c:pt idx="12">
                  <c:v>Södermanland</c:v>
                </c:pt>
                <c:pt idx="13">
                  <c:v>Uppsala</c:v>
                </c:pt>
                <c:pt idx="14">
                  <c:v>Värmland</c:v>
                </c:pt>
                <c:pt idx="15">
                  <c:v>Västerbotten</c:v>
                </c:pt>
                <c:pt idx="16">
                  <c:v>Västernorrland</c:v>
                </c:pt>
                <c:pt idx="17">
                  <c:v>Västmanland</c:v>
                </c:pt>
                <c:pt idx="18">
                  <c:v>Västra Götaland</c:v>
                </c:pt>
                <c:pt idx="19">
                  <c:v>Örebro</c:v>
                </c:pt>
                <c:pt idx="20">
                  <c:v>Östergötland</c:v>
                </c:pt>
              </c:strCache>
            </c:strRef>
          </c:cat>
          <c:val>
            <c:numRef>
              <c:f>Blad1!$AW$116:$BQ$116</c:f>
              <c:numCache>
                <c:formatCode>0%</c:formatCode>
                <c:ptCount val="21"/>
                <c:pt idx="0">
                  <c:v>0.37934209063072322</c:v>
                </c:pt>
                <c:pt idx="1">
                  <c:v>0.4736769591044423</c:v>
                </c:pt>
                <c:pt idx="2">
                  <c:v>0.59447602825406487</c:v>
                </c:pt>
                <c:pt idx="3">
                  <c:v>0.44875173297501925</c:v>
                </c:pt>
                <c:pt idx="4">
                  <c:v>0.52797218242822885</c:v>
                </c:pt>
                <c:pt idx="5">
                  <c:v>0.43854765725820166</c:v>
                </c:pt>
                <c:pt idx="6">
                  <c:v>0.38917407364132117</c:v>
                </c:pt>
                <c:pt idx="7">
                  <c:v>0.43092149373072997</c:v>
                </c:pt>
                <c:pt idx="8">
                  <c:v>0.36941980290931831</c:v>
                </c:pt>
                <c:pt idx="9">
                  <c:v>0.36309933054995791</c:v>
                </c:pt>
                <c:pt idx="10">
                  <c:v>0.44894286232953196</c:v>
                </c:pt>
                <c:pt idx="11">
                  <c:v>0.58166617696533374</c:v>
                </c:pt>
                <c:pt idx="12">
                  <c:v>0.53967273989869224</c:v>
                </c:pt>
                <c:pt idx="13">
                  <c:v>0.62684205945129712</c:v>
                </c:pt>
                <c:pt idx="14">
                  <c:v>0.334495453953632</c:v>
                </c:pt>
                <c:pt idx="15">
                  <c:v>0.37944981993576743</c:v>
                </c:pt>
                <c:pt idx="16">
                  <c:v>0.37350740284286177</c:v>
                </c:pt>
                <c:pt idx="17">
                  <c:v>0.46406849900220459</c:v>
                </c:pt>
                <c:pt idx="18">
                  <c:v>0.42688076810525355</c:v>
                </c:pt>
                <c:pt idx="19">
                  <c:v>0.51429670180912845</c:v>
                </c:pt>
                <c:pt idx="20">
                  <c:v>0.4389097144012033</c:v>
                </c:pt>
              </c:numCache>
            </c:numRef>
          </c:val>
          <c:extLst>
            <c:ext xmlns:c16="http://schemas.microsoft.com/office/drawing/2014/chart" uri="{C3380CC4-5D6E-409C-BE32-E72D297353CC}">
              <c16:uniqueId val="{00000002-7247-4D93-ADB5-BA7C50901359}"/>
            </c:ext>
          </c:extLst>
        </c:ser>
        <c:dLbls>
          <c:showLegendKey val="0"/>
          <c:showVal val="0"/>
          <c:showCatName val="0"/>
          <c:showSerName val="0"/>
          <c:showPercent val="0"/>
          <c:showBubbleSize val="0"/>
        </c:dLbls>
        <c:gapWidth val="182"/>
        <c:axId val="381772536"/>
        <c:axId val="381771880"/>
      </c:barChart>
      <c:catAx>
        <c:axId val="381772536"/>
        <c:scaling>
          <c:orientation val="maxMin"/>
        </c:scaling>
        <c:delete val="0"/>
        <c:axPos val="l"/>
        <c:numFmt formatCode="General" sourceLinked="1"/>
        <c:majorTickMark val="cross"/>
        <c:minorTickMark val="none"/>
        <c:tickLblPos val="low"/>
        <c:spPr>
          <a:noFill/>
          <a:ln w="12700" cap="flat" cmpd="sng" algn="ctr">
            <a:solidFill>
              <a:schemeClr val="tx1">
                <a:lumMod val="50000"/>
                <a:lumOff val="50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sv-SE"/>
          </a:p>
        </c:txPr>
        <c:crossAx val="381771880"/>
        <c:crosses val="autoZero"/>
        <c:auto val="1"/>
        <c:lblAlgn val="ctr"/>
        <c:lblOffset val="100"/>
        <c:noMultiLvlLbl val="0"/>
      </c:catAx>
      <c:valAx>
        <c:axId val="381771880"/>
        <c:scaling>
          <c:orientation val="minMax"/>
        </c:scaling>
        <c:delete val="0"/>
        <c:axPos val="t"/>
        <c:majorGridlines>
          <c:spPr>
            <a:ln w="9525" cap="flat" cmpd="sng" algn="ctr">
              <a:solidFill>
                <a:schemeClr val="bg1">
                  <a:lumMod val="65000"/>
                </a:schemeClr>
              </a:solidFill>
              <a:round/>
            </a:ln>
            <a:effectLst/>
          </c:spPr>
        </c:majorGridlines>
        <c:numFmt formatCode="0%" sourceLinked="1"/>
        <c:majorTickMark val="none"/>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sv-SE"/>
          </a:p>
        </c:txPr>
        <c:crossAx val="381772536"/>
        <c:crosses val="autoZero"/>
        <c:crossBetween val="between"/>
      </c:valAx>
      <c:spPr>
        <a:noFill/>
        <a:ln>
          <a:noFill/>
        </a:ln>
        <a:effectLst/>
      </c:spPr>
    </c:plotArea>
    <c:legend>
      <c:legendPos val="r"/>
      <c:layout>
        <c:manualLayout>
          <c:xMode val="edge"/>
          <c:yMode val="edge"/>
          <c:x val="0.91366170514570499"/>
          <c:y val="0.43019542523018195"/>
          <c:w val="7.8119903950522263E-2"/>
          <c:h val="0.19964395088526168"/>
        </c:manualLayout>
      </c:layout>
      <c:overlay val="0"/>
      <c:spPr>
        <a:noFill/>
        <a:ln>
          <a:noFill/>
        </a:ln>
        <a:effectLst/>
      </c:spPr>
      <c:txPr>
        <a:bodyPr rot="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0.05682</cdr:x>
      <cdr:y>0.09662</cdr:y>
    </cdr:from>
    <cdr:to>
      <cdr:x>0.7748</cdr:x>
      <cdr:y>0.12467</cdr:y>
    </cdr:to>
    <cdr:sp macro="" textlink="">
      <cdr:nvSpPr>
        <cdr:cNvPr id="2" name="textruta 1"/>
        <cdr:cNvSpPr txBox="1"/>
      </cdr:nvSpPr>
      <cdr:spPr>
        <a:xfrm xmlns:a="http://schemas.openxmlformats.org/drawingml/2006/main">
          <a:off x="527602" y="584186"/>
          <a:ext cx="6666271" cy="169606"/>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pPr algn="l" rtl="0">
            <a:defRPr sz="2000" b="1" i="0" u="none" strike="noStrike" kern="1200" spc="0" baseline="0">
              <a:solidFill>
                <a:sysClr val="windowText" lastClr="000000"/>
              </a:solidFill>
              <a:latin typeface="+mn-lt"/>
              <a:ea typeface="+mn-ea"/>
              <a:cs typeface="+mn-cs"/>
            </a:defRPr>
          </a:pPr>
          <a:r>
            <a:rPr lang="en-US" sz="1400" b="1" dirty="0" err="1"/>
            <a:t>Förändring</a:t>
          </a:r>
          <a:r>
            <a:rPr lang="en-US" sz="1400" b="1" dirty="0"/>
            <a:t> </a:t>
          </a:r>
          <a:r>
            <a:rPr lang="en-US" sz="1400" b="1" dirty="0" err="1"/>
            <a:t>av</a:t>
          </a:r>
          <a:r>
            <a:rPr lang="en-US" sz="1400" b="1" dirty="0"/>
            <a:t> </a:t>
          </a:r>
          <a:r>
            <a:rPr lang="en-US" sz="1400" b="1" dirty="0" err="1"/>
            <a:t>antal</a:t>
          </a:r>
          <a:r>
            <a:rPr lang="en-US" sz="1400" b="1" dirty="0"/>
            <a:t> </a:t>
          </a:r>
          <a:r>
            <a:rPr lang="en-US" sz="1400" b="1" dirty="0" err="1"/>
            <a:t>invånare</a:t>
          </a:r>
          <a:r>
            <a:rPr lang="en-US" sz="1400" b="1" dirty="0"/>
            <a:t> </a:t>
          </a:r>
          <a:r>
            <a:rPr lang="en-US" sz="1400" b="1" dirty="0" smtClean="0"/>
            <a:t>2018-2028 </a:t>
          </a:r>
          <a:r>
            <a:rPr lang="en-US" sz="1400" b="1" dirty="0" err="1" smtClean="0"/>
            <a:t>i</a:t>
          </a:r>
          <a:r>
            <a:rPr lang="en-US" sz="1400" b="1" dirty="0" smtClean="0"/>
            <a:t> </a:t>
          </a:r>
          <a:r>
            <a:rPr lang="en-US" sz="1400" b="1" dirty="0" err="1"/>
            <a:t>olika</a:t>
          </a:r>
          <a:r>
            <a:rPr lang="en-US" sz="1400" b="1" dirty="0"/>
            <a:t> </a:t>
          </a:r>
          <a:r>
            <a:rPr lang="en-US" sz="1400" b="1" dirty="0" err="1"/>
            <a:t>åldersgrupper</a:t>
          </a:r>
          <a:r>
            <a:rPr lang="en-US" sz="1400" b="1" dirty="0"/>
            <a:t>, </a:t>
          </a:r>
          <a:r>
            <a:rPr lang="en-US" sz="1400" b="1" dirty="0" err="1"/>
            <a:t>efter</a:t>
          </a:r>
          <a:r>
            <a:rPr lang="en-US" sz="1400" b="1" dirty="0"/>
            <a:t> </a:t>
          </a:r>
          <a:r>
            <a:rPr lang="en-US" sz="1400" b="1" dirty="0" err="1"/>
            <a:t>län</a:t>
          </a:r>
          <a:endParaRPr lang="en-US" sz="1400" b="1" dirty="0"/>
        </a:p>
        <a:p xmlns:a="http://schemas.openxmlformats.org/drawingml/2006/main">
          <a:endParaRPr lang="sv-SE"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952ACD2-79BA-4742-9DD3-4A737F5BDDD9}" type="datetimeFigureOut">
              <a:rPr lang="sv-SE" smtClean="0"/>
              <a:t>2020-03-13</a:t>
            </a:fld>
            <a:endParaRPr lang="sv-SE"/>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0A8DBE7-90EA-4E87-9FC8-47BB611950AC}" type="slidenum">
              <a:rPr lang="sv-SE" smtClean="0"/>
              <a:t>‹#›</a:t>
            </a:fld>
            <a:endParaRPr lang="sv-SE"/>
          </a:p>
        </p:txBody>
      </p:sp>
    </p:spTree>
    <p:extLst>
      <p:ext uri="{BB962C8B-B14F-4D97-AF65-F5344CB8AC3E}">
        <p14:creationId xmlns:p14="http://schemas.microsoft.com/office/powerpoint/2010/main" val="1327568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80A8DBE7-90EA-4E87-9FC8-47BB611950AC}" type="slidenum">
              <a:rPr lang="sv-SE" smtClean="0"/>
              <a:t>1</a:t>
            </a:fld>
            <a:endParaRPr lang="sv-SE" dirty="0"/>
          </a:p>
        </p:txBody>
      </p:sp>
    </p:spTree>
    <p:extLst>
      <p:ext uri="{BB962C8B-B14F-4D97-AF65-F5344CB8AC3E}">
        <p14:creationId xmlns:p14="http://schemas.microsoft.com/office/powerpoint/2010/main" val="18445529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algn="l" defTabSz="914400" rtl="0" eaLnBrk="1" latinLnBrk="0" hangingPunct="1"/>
            <a:r>
              <a:rPr lang="sv-SE" sz="1200" kern="1200" baseline="0" dirty="0" smtClean="0">
                <a:solidFill>
                  <a:schemeClr val="tx1"/>
                </a:solidFill>
                <a:latin typeface="+mn-lt"/>
                <a:ea typeface="+mn-ea"/>
                <a:cs typeface="+mn-cs"/>
              </a:rPr>
              <a:t>Ett beslut om att alla ska vara anställda på heltid och förväntas arbeta heltid är en bra start, men det räcker inte. För att heltidsarbete ska bli norm krävs också en grundläggande förändring av hur verksamheterna organiseras. </a:t>
            </a:r>
          </a:p>
          <a:p>
            <a:pPr marL="0" algn="l" defTabSz="914400" rtl="0" eaLnBrk="1" latinLnBrk="0" hangingPunct="1"/>
            <a:endParaRPr lang="sv-SE"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latin typeface="+mn-lt"/>
                <a:ea typeface="+mn-ea"/>
                <a:cs typeface="+mn-cs"/>
              </a:rPr>
              <a:t>Vi kan inte göra heltidsarbete till norm så länge vi har kvar den gamla deltidsorganisationen. Vi behöver ifrågasätta och tänka nytt kring vilka yrkesroller och vilken kompetens som krävs för att möta patienters och brukares behov. Arbetsgivare och fackliga företrädare inom kommuner och regioner jobbar dagligen med att införa hållbara heltidsorganisationer och gemensamt motivera fler att arbeta heltid. Arbetsmiljön, vikten av återhämtning och en långsiktigt hållbar arbetstidsförläggning är av avgörande betydelse för att vi ska lyckas. </a:t>
            </a:r>
          </a:p>
          <a:p>
            <a:pPr marL="0" algn="l" defTabSz="914400" rtl="0" eaLnBrk="1" latinLnBrk="0" hangingPunct="1"/>
            <a:endParaRPr lang="sv-SE" sz="1200" kern="1200" baseline="0" dirty="0" smtClean="0">
              <a:solidFill>
                <a:schemeClr val="tx1"/>
              </a:solidFill>
              <a:latin typeface="+mn-lt"/>
              <a:ea typeface="+mn-ea"/>
              <a:cs typeface="+mn-cs"/>
            </a:endParaRPr>
          </a:p>
          <a:p>
            <a:pPr marL="0" indent="-228600" algn="l" defTabSz="914400" rtl="0" eaLnBrk="1" latinLnBrk="0" hangingPunct="1">
              <a:buAutoNum type="arabicPeriod"/>
            </a:pPr>
            <a:r>
              <a:rPr lang="sv-SE" sz="1200" kern="1200" baseline="0" dirty="0" smtClean="0">
                <a:solidFill>
                  <a:schemeClr val="tx1"/>
                </a:solidFill>
                <a:latin typeface="+mn-lt"/>
                <a:ea typeface="+mn-ea"/>
                <a:cs typeface="+mn-cs"/>
              </a:rPr>
              <a:t>För att medarbetarna ska känna att de är delaktiga i förändringsprocessen, behöver de få information om varför förändringen är nödvändig och ha möjlighet att påverka.</a:t>
            </a:r>
            <a:br>
              <a:rPr lang="sv-SE" sz="1200" kern="1200" baseline="0" dirty="0" smtClean="0">
                <a:solidFill>
                  <a:schemeClr val="tx1"/>
                </a:solidFill>
                <a:latin typeface="+mn-lt"/>
                <a:ea typeface="+mn-ea"/>
                <a:cs typeface="+mn-cs"/>
              </a:rPr>
            </a:br>
            <a:r>
              <a:rPr lang="sv-SE" sz="1200" kern="1200" baseline="0" dirty="0" smtClean="0">
                <a:solidFill>
                  <a:schemeClr val="tx1"/>
                </a:solidFill>
                <a:latin typeface="+mn-lt"/>
                <a:ea typeface="+mn-ea"/>
                <a:cs typeface="+mn-cs"/>
              </a:rPr>
              <a:t> </a:t>
            </a:r>
          </a:p>
          <a:p>
            <a:pPr marL="0" indent="-228600" algn="l" defTabSz="914400" rtl="0" eaLnBrk="1" latinLnBrk="0" hangingPunct="1">
              <a:buAutoNum type="arabicPeriod"/>
            </a:pPr>
            <a:r>
              <a:rPr lang="sv-SE" sz="1200" kern="1200" baseline="0" dirty="0" smtClean="0">
                <a:solidFill>
                  <a:schemeClr val="tx1"/>
                </a:solidFill>
                <a:latin typeface="+mn-lt"/>
                <a:ea typeface="+mn-ea"/>
                <a:cs typeface="+mn-cs"/>
              </a:rPr>
              <a:t>För att åstadkomma en jämnare arbetsbelastning behöver vi flytta arbetsuppgifter från toppar till dalar. Måste alla brukarna på ett äldreboende duscha på morgonen, när det är som mest att göra? Eller går det att flytta den arbetsuppgiften till någon annan tid?</a:t>
            </a:r>
            <a:br>
              <a:rPr lang="sv-SE" sz="1200" kern="1200" baseline="0" dirty="0" smtClean="0">
                <a:solidFill>
                  <a:schemeClr val="tx1"/>
                </a:solidFill>
                <a:latin typeface="+mn-lt"/>
                <a:ea typeface="+mn-ea"/>
                <a:cs typeface="+mn-cs"/>
              </a:rPr>
            </a:br>
            <a:endParaRPr lang="sv-SE" sz="1200" kern="1200" baseline="0" dirty="0" smtClean="0">
              <a:solidFill>
                <a:schemeClr val="tx1"/>
              </a:solidFill>
              <a:latin typeface="+mn-lt"/>
              <a:ea typeface="+mn-ea"/>
              <a:cs typeface="+mn-cs"/>
            </a:endParaRPr>
          </a:p>
          <a:p>
            <a:pPr marL="0" indent="-228600" algn="l" defTabSz="914400" rtl="0" eaLnBrk="1" latinLnBrk="0" hangingPunct="1">
              <a:buAutoNum type="arabicPeriod"/>
            </a:pPr>
            <a:r>
              <a:rPr lang="sv-SE" sz="1200" kern="1200" baseline="0" dirty="0" smtClean="0">
                <a:solidFill>
                  <a:schemeClr val="tx1"/>
                </a:solidFill>
                <a:latin typeface="+mn-lt"/>
                <a:ea typeface="+mn-ea"/>
                <a:cs typeface="+mn-cs"/>
              </a:rPr>
              <a:t>För att ta vara på de timmar som uppstår när fler arbetar heltid och minska behovet av timavlönade vikarier, kan medarbetarna behöva vikariera på den egna enheten eller en annan arbetsplats där man är introducerad. Det förutsätter en samplanering över enhets- och avdelningsgränser. </a:t>
            </a:r>
          </a:p>
          <a:p>
            <a:pPr marL="0" indent="-228600" algn="l" defTabSz="914400" rtl="0" eaLnBrk="1" latinLnBrk="0" hangingPunct="1">
              <a:buAutoNum type="arabicPeriod"/>
            </a:pPr>
            <a:endParaRPr lang="sv-SE" sz="1200" kern="1200" baseline="0" dirty="0" smtClean="0">
              <a:solidFill>
                <a:schemeClr val="tx1"/>
              </a:solidFill>
              <a:latin typeface="+mn-lt"/>
              <a:ea typeface="+mn-ea"/>
              <a:cs typeface="+mn-cs"/>
            </a:endParaRPr>
          </a:p>
          <a:p>
            <a:pPr marL="0" indent="-228600" algn="l" defTabSz="914400" rtl="0" eaLnBrk="1" latinLnBrk="0" hangingPunct="1">
              <a:buAutoNum type="arabicPeriod"/>
            </a:pPr>
            <a:r>
              <a:rPr lang="sv-SE" sz="1200" kern="1200" baseline="0" dirty="0" smtClean="0">
                <a:solidFill>
                  <a:schemeClr val="tx1"/>
                </a:solidFill>
                <a:latin typeface="+mn-lt"/>
                <a:ea typeface="+mn-ea"/>
                <a:cs typeface="+mn-cs"/>
              </a:rPr>
              <a:t>Arbetsplatskulturen kan behöva förändras. Lyft och synliggör vad det finns för kultur. Vad sitter i väggarna? Finns inslag av en kultur som motarbetar förändringar? Identifiera och hantera det eventuella motstånd till förändring som finns. För en dialog om kulturen på arbetsplatsen och gör de förändringar som är nödvändiga för att organisera och bemanna en heltidsorganisation.</a:t>
            </a:r>
          </a:p>
          <a:p>
            <a:pPr marL="0" indent="-228600" algn="l" defTabSz="914400" rtl="0" eaLnBrk="1" latinLnBrk="0" hangingPunct="1">
              <a:buAutoNum type="arabicPeriod"/>
            </a:pPr>
            <a:endParaRPr lang="sv-SE" sz="1200" kern="1200" baseline="0" dirty="0" smtClean="0">
              <a:solidFill>
                <a:schemeClr val="tx1"/>
              </a:solidFill>
              <a:latin typeface="+mn-lt"/>
              <a:ea typeface="+mn-ea"/>
              <a:cs typeface="+mn-cs"/>
            </a:endParaRPr>
          </a:p>
          <a:p>
            <a:pPr marL="0" marR="0" indent="-228600" algn="l" defTabSz="914400" rtl="0" eaLnBrk="1" fontAlgn="auto" latinLnBrk="0" hangingPunct="1">
              <a:lnSpc>
                <a:spcPct val="100000"/>
              </a:lnSpc>
              <a:spcBef>
                <a:spcPts val="0"/>
              </a:spcBef>
              <a:spcAft>
                <a:spcPts val="0"/>
              </a:spcAft>
              <a:buClrTx/>
              <a:buSzTx/>
              <a:buFontTx/>
              <a:buAutoNum type="arabicPeriod"/>
              <a:tabLst/>
              <a:defRPr/>
            </a:pPr>
            <a:r>
              <a:rPr lang="sv-SE" sz="1200" kern="1200" baseline="0" dirty="0" smtClean="0">
                <a:solidFill>
                  <a:schemeClr val="tx1"/>
                </a:solidFill>
                <a:latin typeface="+mn-lt"/>
                <a:ea typeface="+mn-ea"/>
                <a:cs typeface="+mn-cs"/>
              </a:rPr>
              <a:t>Avveckla önskad sysselsättningsgrad. Fråga inte ”hur mycket vill du vara ledig?”. Självklart behöver en medarbetares sysselsättningsgrad i slutändan avgöras från fall till fall. Pröva individuellt om ledighet ska ges utöver den som är lagstadgad, men låt det inte vara en rättighet att själv bestämma sin sysselsättningsgrad. </a:t>
            </a:r>
          </a:p>
          <a:p>
            <a:pPr marL="0" indent="-228600" algn="l" defTabSz="914400" rtl="0" eaLnBrk="1" latinLnBrk="0" hangingPunct="1">
              <a:buAutoNum type="arabicPeriod"/>
            </a:pPr>
            <a:endParaRPr lang="sv-SE" sz="1200" kern="1200" baseline="0" dirty="0" smtClean="0">
              <a:solidFill>
                <a:schemeClr val="tx1"/>
              </a:solidFill>
              <a:latin typeface="+mn-lt"/>
              <a:ea typeface="+mn-ea"/>
              <a:cs typeface="+mn-cs"/>
            </a:endParaRPr>
          </a:p>
          <a:p>
            <a:pPr marL="0" indent="-228600" algn="l" defTabSz="914400" rtl="0" eaLnBrk="1" latinLnBrk="0" hangingPunct="1">
              <a:buAutoNum type="arabicPeriod"/>
            </a:pPr>
            <a:r>
              <a:rPr lang="sv-SE" sz="1200" kern="1200" baseline="0" dirty="0" smtClean="0">
                <a:solidFill>
                  <a:schemeClr val="tx1"/>
                </a:solidFill>
                <a:latin typeface="+mn-lt"/>
                <a:ea typeface="+mn-ea"/>
                <a:cs typeface="+mn-cs"/>
              </a:rPr>
              <a:t>Tuff konkurrens om arbetskraften och stora pensionsavgångar gör att välfärden behöver attrahera många kompetenta medarbetare. Kommuner och regioner är bra på att rekrytera och ska fortsätta vara det. De personer som anställs i välfärden behöver alla få en heltidsanställning och arbeta heltid.</a:t>
            </a:r>
          </a:p>
          <a:p>
            <a:pPr marL="0" indent="-228600" algn="l" defTabSz="914400" rtl="0" eaLnBrk="1" latinLnBrk="0" hangingPunct="1">
              <a:buAutoNum type="arabicPeriod"/>
            </a:pPr>
            <a:endParaRPr lang="sv-SE" sz="1200" kern="1200" baseline="0" dirty="0" smtClean="0">
              <a:solidFill>
                <a:schemeClr val="tx1"/>
              </a:solidFill>
              <a:latin typeface="+mn-lt"/>
              <a:ea typeface="+mn-ea"/>
              <a:cs typeface="+mn-cs"/>
            </a:endParaRPr>
          </a:p>
          <a:p>
            <a:pPr marL="0" indent="-228600" algn="l" defTabSz="914400" rtl="0" eaLnBrk="1" latinLnBrk="0" hangingPunct="1">
              <a:buAutoNum type="arabicPeriod"/>
            </a:pPr>
            <a:r>
              <a:rPr lang="sv-SE" sz="1200" kern="1200" baseline="0" dirty="0" smtClean="0">
                <a:solidFill>
                  <a:schemeClr val="tx1"/>
                </a:solidFill>
                <a:latin typeface="+mn-lt"/>
                <a:ea typeface="+mn-ea"/>
                <a:cs typeface="+mn-cs"/>
              </a:rPr>
              <a:t>Många av de som redan arbetar i kommuner och regioner har en heltidsanställning i grunden, men har av olika orsaker valt att gå ned i arbetstid. Välfärden behöver deras kompetens och den behövs på heltid. Fler av de som har en heltidsanställning, men som jobbar deltid i dagsläget, ska eftersträva heltidsarbete.</a:t>
            </a:r>
          </a:p>
          <a:p>
            <a:pPr marL="0" indent="-228600" algn="l" defTabSz="914400" rtl="0" eaLnBrk="1" latinLnBrk="0" hangingPunct="1">
              <a:buAutoNum type="arabicPeriod"/>
            </a:pPr>
            <a:endParaRPr lang="sv-SE" sz="1200" kern="1200" baseline="0" dirty="0" smtClean="0">
              <a:solidFill>
                <a:schemeClr val="tx1"/>
              </a:solidFill>
              <a:latin typeface="+mn-lt"/>
              <a:ea typeface="+mn-ea"/>
              <a:cs typeface="+mn-cs"/>
            </a:endParaRPr>
          </a:p>
          <a:p>
            <a:pPr marL="0" algn="l" defTabSz="914400" rtl="0" eaLnBrk="1" latinLnBrk="0" hangingPunct="1"/>
            <a:endParaRPr lang="sv-SE" sz="1200" kern="1200" baseline="0" dirty="0" smtClean="0">
              <a:solidFill>
                <a:schemeClr val="tx1"/>
              </a:solidFill>
              <a:latin typeface="+mn-lt"/>
              <a:ea typeface="+mn-ea"/>
              <a:cs typeface="+mn-cs"/>
            </a:endParaRPr>
          </a:p>
        </p:txBody>
      </p:sp>
      <p:sp>
        <p:nvSpPr>
          <p:cNvPr id="4" name="Platshållare för bildnummer 3"/>
          <p:cNvSpPr>
            <a:spLocks noGrp="1"/>
          </p:cNvSpPr>
          <p:nvPr>
            <p:ph type="sldNum" sz="quarter" idx="10"/>
          </p:nvPr>
        </p:nvSpPr>
        <p:spPr/>
        <p:txBody>
          <a:bodyPr/>
          <a:lstStyle/>
          <a:p>
            <a:fld id="{80A8DBE7-90EA-4E87-9FC8-47BB611950AC}" type="slidenum">
              <a:rPr lang="sv-SE" smtClean="0"/>
              <a:t>10</a:t>
            </a:fld>
            <a:endParaRPr lang="sv-SE"/>
          </a:p>
        </p:txBody>
      </p:sp>
    </p:spTree>
    <p:extLst>
      <p:ext uri="{BB962C8B-B14F-4D97-AF65-F5344CB8AC3E}">
        <p14:creationId xmlns:p14="http://schemas.microsoft.com/office/powerpoint/2010/main" val="5018322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80A8DBE7-90EA-4E87-9FC8-47BB611950AC}" type="slidenum">
              <a:rPr lang="sv-SE" smtClean="0"/>
              <a:t>11</a:t>
            </a:fld>
            <a:endParaRPr lang="sv-SE" dirty="0"/>
          </a:p>
        </p:txBody>
      </p:sp>
    </p:spTree>
    <p:extLst>
      <p:ext uri="{BB962C8B-B14F-4D97-AF65-F5344CB8AC3E}">
        <p14:creationId xmlns:p14="http://schemas.microsoft.com/office/powerpoint/2010/main" val="37332382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smtClean="0">
                <a:solidFill>
                  <a:schemeClr val="tx1"/>
                </a:solidFill>
                <a:effectLst/>
                <a:latin typeface="+mn-lt"/>
                <a:ea typeface="+mn-ea"/>
                <a:cs typeface="+mn-cs"/>
              </a:rPr>
              <a:t>Utvecklingen av andelen heltidsarbetande</a:t>
            </a:r>
            <a:endParaRPr lang="sv-SE" sz="1200" kern="1200" dirty="0" smtClean="0">
              <a:solidFill>
                <a:schemeClr val="tx1"/>
              </a:solidFill>
              <a:effectLst/>
              <a:latin typeface="+mn-lt"/>
              <a:ea typeface="+mn-ea"/>
              <a:cs typeface="+mn-cs"/>
            </a:endParaRPr>
          </a:p>
          <a:p>
            <a:pPr marL="0" algn="l" defTabSz="914400" rtl="0" eaLnBrk="1" latinLnBrk="0" hangingPunct="1"/>
            <a:r>
              <a:rPr lang="sv-SE" sz="1200" kern="1200" baseline="0" dirty="0" smtClean="0">
                <a:solidFill>
                  <a:schemeClr val="tx1"/>
                </a:solidFill>
                <a:latin typeface="+mn-lt"/>
                <a:ea typeface="+mn-ea"/>
                <a:cs typeface="+mn-cs"/>
              </a:rPr>
              <a:t>Det är fortfarande för tidigt för att kunna redovisa statistiska resultat med direkt koppling till Heltidsresan. Arbetet med heltidsfrågan är långsiktigt, har pågått länge och ger resultat. Både andelen och antalet medarbetare som faktiskt arbetar heltid ökar kontinuerligt. </a:t>
            </a:r>
          </a:p>
          <a:p>
            <a:pPr marL="0" algn="l" defTabSz="914400" rtl="0" eaLnBrk="1" latinLnBrk="0" hangingPunct="1"/>
            <a:r>
              <a:rPr lang="sv-SE" sz="1200" kern="1200" baseline="0" dirty="0" smtClean="0">
                <a:solidFill>
                  <a:schemeClr val="tx1"/>
                </a:solidFill>
                <a:latin typeface="+mn-lt"/>
                <a:ea typeface="+mn-ea"/>
                <a:cs typeface="+mn-cs"/>
              </a:rPr>
              <a:t>Under åren  2015 – 2018 har antalet heltidsarbetande månadsavlönade i välfärden ökat med drygt 86 000. En ökning med 3 procentenheter i kommunerna och nästan 2 procentenheter i regionerna. Under samma period ökade antalet heltidsanställda med 117 000. (Det totala antalet månadsavlönade ökade med 87 000)</a:t>
            </a:r>
          </a:p>
          <a:p>
            <a:pPr marL="0" algn="l" defTabSz="914400" rtl="0" eaLnBrk="1" latinLnBrk="0" hangingPunct="1"/>
            <a:r>
              <a:rPr lang="sv-SE" sz="1200" kern="1200" baseline="0" dirty="0" smtClean="0">
                <a:solidFill>
                  <a:schemeClr val="tx1"/>
                </a:solidFill>
                <a:latin typeface="+mn-lt"/>
                <a:ea typeface="+mn-ea"/>
                <a:cs typeface="+mn-cs"/>
              </a:rPr>
              <a:t>I november 2018 arbetade 68 procent av de månadsavlönade i kommunerna heltid. Motsvarande siffra för regionerna var 69 procent. </a:t>
            </a:r>
          </a:p>
          <a:p>
            <a:pPr marL="0" algn="l" defTabSz="914400" rtl="0" eaLnBrk="1" latinLnBrk="0" hangingPunct="1"/>
            <a:r>
              <a:rPr lang="sv-SE" sz="1200" kern="1200" baseline="0" dirty="0" smtClean="0">
                <a:solidFill>
                  <a:schemeClr val="tx1"/>
                </a:solidFill>
                <a:latin typeface="+mn-lt"/>
                <a:ea typeface="+mn-ea"/>
                <a:cs typeface="+mn-cs"/>
              </a:rPr>
              <a:t>Det är fortsatt stora skillnader mellan olika arbetsgivare och olika verksamheter. Inom kommunernas vård och omsorg ligger snittet på 52 procent som arbetar heltid men det finns fortfarande några kommuner där andelen heltidsarbetande inom vård och omsorg ligger mellan 15 och 20 procent. Inom primärvården var det 58 procent som arbetade heltid 2018.</a:t>
            </a:r>
          </a:p>
          <a:p>
            <a:pPr marL="0" algn="l" defTabSz="914400" rtl="0" eaLnBrk="1" latinLnBrk="0" hangingPunct="1"/>
            <a:r>
              <a:rPr lang="sv-SE" sz="1200" kern="1200" baseline="0" dirty="0" smtClean="0">
                <a:solidFill>
                  <a:schemeClr val="tx1"/>
                </a:solidFill>
                <a:latin typeface="+mn-lt"/>
                <a:ea typeface="+mn-ea"/>
                <a:cs typeface="+mn-cs"/>
              </a:rPr>
              <a:t>(Alla siffrorna avser månadsavlönade och bygger på SKR:s personalstatistik. Redovisningen av siffror för 2015-2018 bygger på mätningar i november 2014 - november 2018)</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latin typeface="+mn-lt"/>
              <a:ea typeface="+mn-ea"/>
              <a:cs typeface="+mn-cs"/>
            </a:endParaRPr>
          </a:p>
        </p:txBody>
      </p:sp>
      <p:sp>
        <p:nvSpPr>
          <p:cNvPr id="4" name="Platshållare för bildnummer 3"/>
          <p:cNvSpPr>
            <a:spLocks noGrp="1"/>
          </p:cNvSpPr>
          <p:nvPr>
            <p:ph type="sldNum" sz="quarter" idx="10"/>
          </p:nvPr>
        </p:nvSpPr>
        <p:spPr/>
        <p:txBody>
          <a:bodyPr/>
          <a:lstStyle/>
          <a:p>
            <a:fld id="{80A8DBE7-90EA-4E87-9FC8-47BB611950AC}" type="slidenum">
              <a:rPr lang="sv-SE" smtClean="0"/>
              <a:t>12</a:t>
            </a:fld>
            <a:endParaRPr lang="sv-SE"/>
          </a:p>
        </p:txBody>
      </p:sp>
    </p:spTree>
    <p:extLst>
      <p:ext uri="{BB962C8B-B14F-4D97-AF65-F5344CB8AC3E}">
        <p14:creationId xmlns:p14="http://schemas.microsoft.com/office/powerpoint/2010/main" val="32003445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algn="l" defTabSz="914400" rtl="0" eaLnBrk="1" latinLnBrk="0" hangingPunct="1"/>
            <a:r>
              <a:rPr lang="sv-SE" sz="1200" kern="1200" baseline="0" dirty="0" smtClean="0">
                <a:solidFill>
                  <a:schemeClr val="tx1"/>
                </a:solidFill>
                <a:latin typeface="+mn-lt"/>
                <a:ea typeface="+mn-ea"/>
                <a:cs typeface="+mn-cs"/>
              </a:rPr>
              <a:t>Det krävs ett stort mått av långsiktighet, men också en vilja till förändring för att förändra en norm. Kommunals och SKR:s gemensamma arbete med heltidsfrågan ger konkret resultat. Antalet medarbetare som faktiskt arbetar heltid ökar kontinuerligt. </a:t>
            </a:r>
          </a:p>
          <a:p>
            <a:pPr marL="0" algn="l" defTabSz="914400" rtl="0" eaLnBrk="1" latinLnBrk="0" hangingPunct="1"/>
            <a:endParaRPr lang="sv-SE" sz="1200" kern="1200" baseline="0" dirty="0" smtClean="0">
              <a:solidFill>
                <a:schemeClr val="tx1"/>
              </a:solidFill>
              <a:latin typeface="+mn-lt"/>
              <a:ea typeface="+mn-ea"/>
              <a:cs typeface="+mn-cs"/>
            </a:endParaRPr>
          </a:p>
          <a:p>
            <a:pPr marL="0" algn="l" defTabSz="914400" rtl="0" eaLnBrk="1" latinLnBrk="0" hangingPunct="1"/>
            <a:r>
              <a:rPr lang="sv-SE" sz="1200" kern="1200" baseline="0" dirty="0" smtClean="0">
                <a:solidFill>
                  <a:schemeClr val="tx1"/>
                </a:solidFill>
                <a:latin typeface="+mn-lt"/>
                <a:ea typeface="+mn-ea"/>
                <a:cs typeface="+mn-cs"/>
              </a:rPr>
              <a:t>Men än är vi inte nöjda. Andelen heltidsarbetande inom välfärden är fortfarande för få. Förtroendevalda, arbetsgivare och fackliga företrädare måste fortsätta driva frågan och berätta om fördelarna med att arbeta heltid. </a:t>
            </a:r>
            <a:endParaRPr lang="sv-SE" sz="1200" kern="1200" baseline="0" dirty="0">
              <a:solidFill>
                <a:schemeClr val="tx1"/>
              </a:solidFill>
              <a:latin typeface="+mn-lt"/>
              <a:ea typeface="+mn-ea"/>
              <a:cs typeface="+mn-cs"/>
            </a:endParaRPr>
          </a:p>
        </p:txBody>
      </p:sp>
      <p:sp>
        <p:nvSpPr>
          <p:cNvPr id="4" name="Platshållare för bildnummer 3"/>
          <p:cNvSpPr>
            <a:spLocks noGrp="1"/>
          </p:cNvSpPr>
          <p:nvPr>
            <p:ph type="sldNum" sz="quarter" idx="10"/>
          </p:nvPr>
        </p:nvSpPr>
        <p:spPr/>
        <p:txBody>
          <a:bodyPr/>
          <a:lstStyle/>
          <a:p>
            <a:fld id="{80A8DBE7-90EA-4E87-9FC8-47BB611950AC}" type="slidenum">
              <a:rPr lang="sv-SE" smtClean="0"/>
              <a:t>13</a:t>
            </a:fld>
            <a:endParaRPr lang="sv-SE"/>
          </a:p>
        </p:txBody>
      </p:sp>
    </p:spTree>
    <p:extLst>
      <p:ext uri="{BB962C8B-B14F-4D97-AF65-F5344CB8AC3E}">
        <p14:creationId xmlns:p14="http://schemas.microsoft.com/office/powerpoint/2010/main" val="8345149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latin typeface="+mn-lt"/>
                <a:ea typeface="+mn-ea"/>
                <a:cs typeface="+mn-cs"/>
              </a:rPr>
              <a:t>Fram till 2028 ökar antalet yngre och äldre markant mycket mer än dem som befinner sig i arbetsför ålder. De som är i arbetsför ålder ökar inte alls i samma takt. </a:t>
            </a:r>
          </a:p>
          <a:p>
            <a:pPr marL="0" marR="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latin typeface="+mn-lt"/>
              <a:ea typeface="+mn-ea"/>
              <a:cs typeface="+mn-cs"/>
            </a:endParaRPr>
          </a:p>
          <a:p>
            <a:pPr marL="0" algn="l" defTabSz="914400" rtl="0" eaLnBrk="1" latinLnBrk="0" hangingPunct="1"/>
            <a:r>
              <a:rPr lang="sv-SE" sz="1200" kern="1200" baseline="0" dirty="0" smtClean="0">
                <a:solidFill>
                  <a:schemeClr val="tx1"/>
                </a:solidFill>
                <a:latin typeface="+mn-lt"/>
                <a:ea typeface="+mn-ea"/>
                <a:cs typeface="+mn-cs"/>
              </a:rPr>
              <a:t>Antalet barn och unga ökar, framför allt de i gymnasieåldern, 16-18 år, blir fler. Antalet över 80 år ökar med hela 47 procent. Samtidigt ökar antalet i arbetsför ålder endast med blygsamma 5 procent.</a:t>
            </a:r>
          </a:p>
          <a:p>
            <a:pPr marL="0" algn="l" defTabSz="914400" rtl="0" eaLnBrk="1" latinLnBrk="0" hangingPunct="1"/>
            <a:endParaRPr lang="sv-SE" sz="1200" kern="1200" baseline="0" dirty="0" smtClean="0">
              <a:solidFill>
                <a:schemeClr val="tx1"/>
              </a:solidFill>
              <a:latin typeface="+mn-lt"/>
              <a:ea typeface="+mn-ea"/>
              <a:cs typeface="+mn-cs"/>
            </a:endParaRPr>
          </a:p>
          <a:p>
            <a:pPr marL="0" algn="l" defTabSz="914400" rtl="0" eaLnBrk="1" latinLnBrk="0" hangingPunct="1"/>
            <a:r>
              <a:rPr lang="sv-SE" sz="1200" kern="1200" baseline="0" dirty="0" smtClean="0">
                <a:solidFill>
                  <a:schemeClr val="tx1"/>
                </a:solidFill>
                <a:latin typeface="+mn-lt"/>
                <a:ea typeface="+mn-ea"/>
                <a:cs typeface="+mn-cs"/>
              </a:rPr>
              <a:t>Källa: SCB Befolkningsprognos</a:t>
            </a:r>
          </a:p>
          <a:p>
            <a:pPr marL="0" marR="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latin typeface="+mn-lt"/>
              <a:ea typeface="+mn-ea"/>
              <a:cs typeface="+mn-cs"/>
            </a:endParaRPr>
          </a:p>
          <a:p>
            <a:pPr marL="0" algn="l" defTabSz="914400" rtl="0" eaLnBrk="1" latinLnBrk="0" hangingPunct="1"/>
            <a:endParaRPr lang="sv-SE" sz="1200" kern="1200" baseline="0" dirty="0" smtClean="0">
              <a:solidFill>
                <a:schemeClr val="tx1"/>
              </a:solidFill>
              <a:latin typeface="+mn-lt"/>
              <a:ea typeface="+mn-ea"/>
              <a:cs typeface="+mn-cs"/>
            </a:endParaRPr>
          </a:p>
          <a:p>
            <a:pPr marL="0" algn="l" defTabSz="914400" rtl="0" eaLnBrk="1" latinLnBrk="0" hangingPunct="1"/>
            <a:endParaRPr lang="sv-SE" sz="1200" kern="1200" baseline="0" dirty="0" smtClean="0">
              <a:solidFill>
                <a:schemeClr val="tx1"/>
              </a:solidFill>
              <a:latin typeface="+mn-lt"/>
              <a:ea typeface="+mn-ea"/>
              <a:cs typeface="+mn-cs"/>
            </a:endParaRPr>
          </a:p>
          <a:p>
            <a:pPr marL="0" algn="l" defTabSz="914400" rtl="0" eaLnBrk="1" latinLnBrk="0" hangingPunct="1"/>
            <a:r>
              <a:rPr lang="sv-SE" sz="1200" kern="1200" baseline="0" dirty="0" smtClean="0">
                <a:solidFill>
                  <a:schemeClr val="tx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latin typeface="+mn-lt"/>
              <a:ea typeface="+mn-ea"/>
              <a:cs typeface="+mn-cs"/>
            </a:endParaRPr>
          </a:p>
        </p:txBody>
      </p:sp>
      <p:sp>
        <p:nvSpPr>
          <p:cNvPr id="4" name="Platshållare för bildnummer 3"/>
          <p:cNvSpPr>
            <a:spLocks noGrp="1"/>
          </p:cNvSpPr>
          <p:nvPr>
            <p:ph type="sldNum" sz="quarter" idx="10"/>
          </p:nvPr>
        </p:nvSpPr>
        <p:spPr/>
        <p:txBody>
          <a:bodyPr/>
          <a:lstStyle/>
          <a:p>
            <a:fld id="{80A8DBE7-90EA-4E87-9FC8-47BB611950AC}" type="slidenum">
              <a:rPr lang="sv-SE" smtClean="0"/>
              <a:t>14</a:t>
            </a:fld>
            <a:endParaRPr lang="sv-SE"/>
          </a:p>
        </p:txBody>
      </p:sp>
    </p:spTree>
    <p:extLst>
      <p:ext uri="{BB962C8B-B14F-4D97-AF65-F5344CB8AC3E}">
        <p14:creationId xmlns:p14="http://schemas.microsoft.com/office/powerpoint/2010/main" val="40221737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latin typeface="+mn-lt"/>
                <a:ea typeface="+mn-ea"/>
                <a:cs typeface="+mn-cs"/>
              </a:rPr>
              <a:t>Fram till 2028 ökar antalet yngre och äldre markant mycket mer än dem som befinner sig i arbetsför ålder. De som är i arbetsför ålder ökar inte alls i samma takt. </a:t>
            </a:r>
          </a:p>
          <a:p>
            <a:pPr marL="0" marR="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latin typeface="+mn-lt"/>
              <a:ea typeface="+mn-ea"/>
              <a:cs typeface="+mn-cs"/>
            </a:endParaRPr>
          </a:p>
          <a:p>
            <a:pPr marL="0" algn="l" defTabSz="914400" rtl="0" eaLnBrk="1" latinLnBrk="0" hangingPunct="1"/>
            <a:r>
              <a:rPr lang="sv-SE" sz="1200" kern="1200" baseline="0" dirty="0" smtClean="0">
                <a:solidFill>
                  <a:schemeClr val="tx1"/>
                </a:solidFill>
                <a:latin typeface="+mn-lt"/>
                <a:ea typeface="+mn-ea"/>
                <a:cs typeface="+mn-cs"/>
              </a:rPr>
              <a:t>Antalet barn och unga ökar, framför allt de i gymnasieåldern, 16-18 år, blir fler. Antalet över 80 år ökar med hela 47 procent. Samtidigt ökar antalet i arbetsför ålder endast med blygsamma 5 procent.</a:t>
            </a:r>
          </a:p>
          <a:p>
            <a:pPr marL="0" algn="l" defTabSz="914400" rtl="0" eaLnBrk="1" latinLnBrk="0" hangingPunct="1"/>
            <a:endParaRPr lang="sv-SE" sz="1200" kern="1200" baseline="0" dirty="0" smtClean="0">
              <a:solidFill>
                <a:schemeClr val="tx1"/>
              </a:solidFill>
              <a:latin typeface="+mn-lt"/>
              <a:ea typeface="+mn-ea"/>
              <a:cs typeface="+mn-cs"/>
            </a:endParaRPr>
          </a:p>
          <a:p>
            <a:pPr marL="0" algn="l" defTabSz="914400" rtl="0" eaLnBrk="1" latinLnBrk="0" hangingPunct="1"/>
            <a:r>
              <a:rPr lang="sv-SE" sz="1200" kern="1200" baseline="0" dirty="0" smtClean="0">
                <a:solidFill>
                  <a:schemeClr val="tx1"/>
                </a:solidFill>
                <a:latin typeface="+mn-lt"/>
                <a:ea typeface="+mn-ea"/>
                <a:cs typeface="+mn-cs"/>
              </a:rPr>
              <a:t>Källa: SCB Befolkningsprognos</a:t>
            </a:r>
          </a:p>
          <a:p>
            <a:pPr marL="0" marR="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latin typeface="+mn-lt"/>
              <a:ea typeface="+mn-ea"/>
              <a:cs typeface="+mn-cs"/>
            </a:endParaRPr>
          </a:p>
          <a:p>
            <a:pPr marL="0" algn="l" defTabSz="914400" rtl="0" eaLnBrk="1" latinLnBrk="0" hangingPunct="1"/>
            <a:endParaRPr lang="sv-SE" sz="1200" kern="1200" baseline="0" dirty="0" smtClean="0">
              <a:solidFill>
                <a:schemeClr val="tx1"/>
              </a:solidFill>
              <a:latin typeface="+mn-lt"/>
              <a:ea typeface="+mn-ea"/>
              <a:cs typeface="+mn-cs"/>
            </a:endParaRPr>
          </a:p>
          <a:p>
            <a:pPr marL="0" algn="l" defTabSz="914400" rtl="0" eaLnBrk="1" latinLnBrk="0" hangingPunct="1"/>
            <a:endParaRPr lang="sv-SE" sz="1200" kern="1200" baseline="0" dirty="0" smtClean="0">
              <a:solidFill>
                <a:schemeClr val="tx1"/>
              </a:solidFill>
              <a:latin typeface="+mn-lt"/>
              <a:ea typeface="+mn-ea"/>
              <a:cs typeface="+mn-cs"/>
            </a:endParaRPr>
          </a:p>
          <a:p>
            <a:pPr marL="0" algn="l" defTabSz="914400" rtl="0" eaLnBrk="1" latinLnBrk="0" hangingPunct="1"/>
            <a:r>
              <a:rPr lang="sv-SE" sz="1200" kern="1200" baseline="0" dirty="0" smtClean="0">
                <a:solidFill>
                  <a:schemeClr val="tx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smtClean="0"/>
          </a:p>
        </p:txBody>
      </p:sp>
      <p:sp>
        <p:nvSpPr>
          <p:cNvPr id="4" name="Platshållare för bildnummer 3"/>
          <p:cNvSpPr>
            <a:spLocks noGrp="1"/>
          </p:cNvSpPr>
          <p:nvPr>
            <p:ph type="sldNum" sz="quarter" idx="10"/>
          </p:nvPr>
        </p:nvSpPr>
        <p:spPr/>
        <p:txBody>
          <a:bodyPr/>
          <a:lstStyle/>
          <a:p>
            <a:fld id="{80A8DBE7-90EA-4E87-9FC8-47BB611950AC}" type="slidenum">
              <a:rPr lang="sv-SE" smtClean="0"/>
              <a:t>15</a:t>
            </a:fld>
            <a:endParaRPr lang="sv-SE"/>
          </a:p>
        </p:txBody>
      </p:sp>
    </p:spTree>
    <p:extLst>
      <p:ext uri="{BB962C8B-B14F-4D97-AF65-F5344CB8AC3E}">
        <p14:creationId xmlns:p14="http://schemas.microsoft.com/office/powerpoint/2010/main" val="1065824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smtClean="0"/>
              <a:t>Behoven av välfärdstjänster ökar. Vi är nu inne i en period då det blir fler brukare, både yngre och äldre. För att kunna svara upp mot behoven behöver det totala antalet medarbetare i välfärden öka med cirka 20 000 per år.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smtClean="0"/>
              <a:t>Dessutom kommer 30 000 anställda att gå i pension varje år och de behöver ersättas. Lite mer konkret innebär det 200 nya medarbetare om dagen 5 dagar i veckan året runt. Detta ska ske samtidigt som andelen av befolkningen som är i arbetsför ålder inte ökar lika snabbt som behoven. </a:t>
            </a:r>
          </a:p>
          <a:p>
            <a:endParaRPr lang="sv-SE" sz="1200" b="0" i="0" kern="1200" dirty="0" smtClean="0">
              <a:solidFill>
                <a:schemeClr val="tx1"/>
              </a:solidFill>
              <a:effectLst/>
              <a:latin typeface="+mn-lt"/>
              <a:ea typeface="+mn-ea"/>
              <a:cs typeface="+mn-cs"/>
            </a:endParaRPr>
          </a:p>
          <a:p>
            <a:endParaRPr lang="sv-SE" sz="1200" kern="1200" dirty="0" smtClean="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80A8DBE7-90EA-4E87-9FC8-47BB611950AC}" type="slidenum">
              <a:rPr lang="sv-SE" smtClean="0"/>
              <a:t>2</a:t>
            </a:fld>
            <a:endParaRPr lang="sv-SE"/>
          </a:p>
        </p:txBody>
      </p:sp>
    </p:spTree>
    <p:extLst>
      <p:ext uri="{BB962C8B-B14F-4D97-AF65-F5344CB8AC3E}">
        <p14:creationId xmlns:p14="http://schemas.microsoft.com/office/powerpoint/2010/main" val="3234340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latin typeface="+mn-lt"/>
                <a:ea typeface="+mn-ea"/>
                <a:cs typeface="+mn-cs"/>
              </a:rPr>
              <a:t>Heltidsresan har sex övergripande budskap: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latin typeface="+mn-lt"/>
              <a:ea typeface="+mn-ea"/>
              <a:cs typeface="+mn-cs"/>
            </a:endParaRPr>
          </a:p>
          <a:p>
            <a:pPr marL="0" lvl="1" indent="-514350" algn="l" defTabSz="914400" rtl="0" eaLnBrk="1" latinLnBrk="0" hangingPunct="1">
              <a:buFont typeface="+mj-lt"/>
              <a:buAutoNum type="arabicPeriod"/>
            </a:pPr>
            <a:r>
              <a:rPr lang="sv-SE" sz="1200" kern="1200" baseline="0" dirty="0" smtClean="0">
                <a:solidFill>
                  <a:schemeClr val="tx1"/>
                </a:solidFill>
                <a:latin typeface="+mn-lt"/>
                <a:ea typeface="+mn-ea"/>
                <a:cs typeface="+mn-cs"/>
              </a:rPr>
              <a:t>Heltidsarbete är avgörande för välfärdens kompetensförsörjning </a:t>
            </a:r>
          </a:p>
          <a:p>
            <a:pPr marL="0" lvl="1" indent="-514350" algn="l" defTabSz="914400" rtl="0" eaLnBrk="1" latinLnBrk="0" hangingPunct="1">
              <a:buFont typeface="+mj-lt"/>
              <a:buAutoNum type="arabicPeriod"/>
            </a:pPr>
            <a:r>
              <a:rPr lang="sv-SE" sz="1200" kern="1200" baseline="0" dirty="0" smtClean="0">
                <a:solidFill>
                  <a:schemeClr val="tx1"/>
                </a:solidFill>
                <a:latin typeface="+mn-lt"/>
                <a:ea typeface="+mn-ea"/>
                <a:cs typeface="+mn-cs"/>
              </a:rPr>
              <a:t>Vi ska förändra en kultur - nu ska heltidsarbete bli norm i välfärdens kvinnodominerade verksamheter  </a:t>
            </a:r>
          </a:p>
          <a:p>
            <a:pPr marL="0" lvl="1" indent="-514350" algn="l" defTabSz="914400" rtl="0" eaLnBrk="1" latinLnBrk="0" hangingPunct="1">
              <a:buFont typeface="+mj-lt"/>
              <a:buAutoNum type="arabicPeriod"/>
            </a:pPr>
            <a:r>
              <a:rPr lang="sv-SE" sz="1200" kern="1200" baseline="0" dirty="0" smtClean="0">
                <a:solidFill>
                  <a:schemeClr val="tx1"/>
                </a:solidFill>
                <a:latin typeface="+mn-lt"/>
                <a:ea typeface="+mn-ea"/>
                <a:cs typeface="+mn-cs"/>
              </a:rPr>
              <a:t>Nyanställningar ska vara på heltid  </a:t>
            </a:r>
          </a:p>
          <a:p>
            <a:pPr marL="0" lvl="1" indent="-514350" algn="l" defTabSz="914400" rtl="0" eaLnBrk="1" latinLnBrk="0" hangingPunct="1">
              <a:buFont typeface="+mj-lt"/>
              <a:buAutoNum type="arabicPeriod"/>
            </a:pPr>
            <a:r>
              <a:rPr lang="sv-SE" sz="1200" kern="1200" baseline="0" dirty="0" smtClean="0">
                <a:solidFill>
                  <a:schemeClr val="tx1"/>
                </a:solidFill>
                <a:latin typeface="+mn-lt"/>
                <a:ea typeface="+mn-ea"/>
                <a:cs typeface="+mn-cs"/>
              </a:rPr>
              <a:t>Heltidsarbete förutsätter att man att man delar på föräldraledighet, VAB och obetalt hemarbete </a:t>
            </a:r>
          </a:p>
          <a:p>
            <a:pPr marL="0" lvl="1" indent="-514350" algn="l" defTabSz="914400" rtl="0" eaLnBrk="1" latinLnBrk="0" hangingPunct="1">
              <a:buFont typeface="+mj-lt"/>
              <a:buAutoNum type="arabicPeriod"/>
            </a:pPr>
            <a:r>
              <a:rPr lang="sv-SE" sz="1200" kern="1200" baseline="0" dirty="0" smtClean="0">
                <a:solidFill>
                  <a:schemeClr val="tx1"/>
                </a:solidFill>
                <a:latin typeface="+mn-lt"/>
                <a:ea typeface="+mn-ea"/>
                <a:cs typeface="+mn-cs"/>
              </a:rPr>
              <a:t>Heltidsarbete leder till ekonomisk trygghet och självständighet </a:t>
            </a:r>
          </a:p>
          <a:p>
            <a:pPr marL="0" lvl="1" indent="-514350" algn="l" defTabSz="914400" rtl="0" eaLnBrk="1" latinLnBrk="0" hangingPunct="1">
              <a:buFont typeface="+mj-lt"/>
              <a:buAutoNum type="arabicPeriod"/>
            </a:pPr>
            <a:r>
              <a:rPr lang="sv-SE" sz="1200" kern="1200" baseline="0" dirty="0" smtClean="0">
                <a:solidFill>
                  <a:schemeClr val="tx1"/>
                </a:solidFill>
                <a:latin typeface="+mn-lt"/>
                <a:ea typeface="+mn-ea"/>
                <a:cs typeface="+mn-cs"/>
              </a:rPr>
              <a:t>Införande av en heltidsorganisation kräver en översyn av organisation, bemanning och arbetsmiljö</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latin typeface="+mn-lt"/>
              <a:ea typeface="+mn-ea"/>
              <a:cs typeface="+mn-cs"/>
            </a:endParaRPr>
          </a:p>
        </p:txBody>
      </p:sp>
      <p:sp>
        <p:nvSpPr>
          <p:cNvPr id="4" name="Platshållare för bildnummer 3"/>
          <p:cNvSpPr>
            <a:spLocks noGrp="1"/>
          </p:cNvSpPr>
          <p:nvPr>
            <p:ph type="sldNum" sz="quarter" idx="10"/>
          </p:nvPr>
        </p:nvSpPr>
        <p:spPr/>
        <p:txBody>
          <a:bodyPr/>
          <a:lstStyle/>
          <a:p>
            <a:fld id="{80A8DBE7-90EA-4E87-9FC8-47BB611950AC}" type="slidenum">
              <a:rPr lang="sv-SE" smtClean="0"/>
              <a:t>3</a:t>
            </a:fld>
            <a:endParaRPr lang="sv-SE"/>
          </a:p>
        </p:txBody>
      </p:sp>
    </p:spTree>
    <p:extLst>
      <p:ext uri="{BB962C8B-B14F-4D97-AF65-F5344CB8AC3E}">
        <p14:creationId xmlns:p14="http://schemas.microsoft.com/office/powerpoint/2010/main" val="3956096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latin typeface="+mn-lt"/>
                <a:ea typeface="+mn-ea"/>
                <a:cs typeface="+mn-cs"/>
              </a:rPr>
              <a:t>En fråga som alla kommuner och regioner brottas med är bristen på arbetskraft. Att fler inom välfärdens yrken arbetar heltid innebär att den kompetens som redan finns tas tillvara på ett bättre sätt. Om en större andel av de anställda arbetar heltid så behöver inte lika många nya medarbetare rekryteras. Om alla deltidsanställda i välfärden skulle arbeta bara en timme mer i veckan skulle det motsvara nästan 6 000 heltidsanställda. Vi behöver tillsammans öka trycket i heltidsfrågan och få fler att välja heltidsarbete.</a:t>
            </a:r>
          </a:p>
          <a:p>
            <a:pPr marL="0" algn="l" defTabSz="914400" rtl="0" eaLnBrk="1" latinLnBrk="0" hangingPunct="1"/>
            <a:endParaRPr lang="sv-SE"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latin typeface="+mn-lt"/>
                <a:ea typeface="+mn-ea"/>
                <a:cs typeface="+mn-cs"/>
              </a:rPr>
              <a:t>Kvinnors utbredda deltidsarbete är den största anledningen till att kvinnor har 3,6 miljoner kronor mindre i livsinkomst jämfört med män. Det är en orimlig situation. För att öka jämställdheten behöver alla skillnader som beror på kön utplånas. Både kvinnor och män ska kunna arbeta heltid. Det förutsätter att män och kvinnor delar lika på föräldraledighet, VAB och på det obetalda hemarbetet.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latin typeface="+mn-lt"/>
                <a:ea typeface="+mn-ea"/>
                <a:cs typeface="+mn-cs"/>
              </a:rPr>
              <a:t>Heltidsarbete ökar kvinnors möjlighet att vara ekonomisk självförsörjande. Heltidsarbete ökar inkomsten varje månad, vilket i sin tur leder till högre pension och ökade avsättningar till A-kassa och socialförsäkringar. Att vara ekonomiskt självförsörjande innebär trygghet och frihet för individen.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latin typeface="+mn-lt"/>
                <a:ea typeface="+mn-ea"/>
                <a:cs typeface="+mn-cs"/>
              </a:rPr>
              <a:t>När fler arbetar heltid skapas bättre förutsättningar för kontinuitet och kvalitet i verksamheten. Det innebär bland annat att brukarna blir tryggare eftersom de inte behöver träffa så många olika och nya medarbetare hela tiden. </a:t>
            </a:r>
          </a:p>
        </p:txBody>
      </p:sp>
      <p:sp>
        <p:nvSpPr>
          <p:cNvPr id="4" name="Platshållare för bildnummer 3"/>
          <p:cNvSpPr>
            <a:spLocks noGrp="1"/>
          </p:cNvSpPr>
          <p:nvPr>
            <p:ph type="sldNum" sz="quarter" idx="10"/>
          </p:nvPr>
        </p:nvSpPr>
        <p:spPr/>
        <p:txBody>
          <a:bodyPr/>
          <a:lstStyle/>
          <a:p>
            <a:fld id="{80A8DBE7-90EA-4E87-9FC8-47BB611950AC}" type="slidenum">
              <a:rPr lang="sv-SE" smtClean="0"/>
              <a:t>4</a:t>
            </a:fld>
            <a:endParaRPr lang="sv-SE"/>
          </a:p>
        </p:txBody>
      </p:sp>
    </p:spTree>
    <p:extLst>
      <p:ext uri="{BB962C8B-B14F-4D97-AF65-F5344CB8AC3E}">
        <p14:creationId xmlns:p14="http://schemas.microsoft.com/office/powerpoint/2010/main" val="39529600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algn="l" defTabSz="914400" rtl="0" eaLnBrk="1" latinLnBrk="0" hangingPunct="1"/>
            <a:r>
              <a:rPr lang="sv-SE" sz="1200" kern="1200" baseline="0" dirty="0" smtClean="0">
                <a:solidFill>
                  <a:schemeClr val="tx1"/>
                </a:solidFill>
                <a:latin typeface="+mn-lt"/>
                <a:ea typeface="+mn-ea"/>
                <a:cs typeface="+mn-cs"/>
              </a:rPr>
              <a:t>Medarbetare i kommuner och regioner behöver vara med på resan från deltid till heltid. Vi behöver ersätta deltidsarbete med heltidsarbete.</a:t>
            </a:r>
          </a:p>
          <a:p>
            <a:pPr marL="0" algn="l" defTabSz="914400" rtl="0" eaLnBrk="1" latinLnBrk="0" hangingPunct="1"/>
            <a:endParaRPr lang="sv-SE"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latin typeface="+mn-lt"/>
                <a:ea typeface="+mn-ea"/>
                <a:cs typeface="+mn-cs"/>
              </a:rPr>
              <a:t>Avveckla önskad sysselsättningsgrad. Fråga inte (de nyanställda) ”hur mycket vill du vara ledig?”. Det finns lagstadgade rättigheter att gå ned i tid och självklart kan det finnas speciella perioder i livet då man kan behöva arbeta minder under en period. Men det bör inte vara en rättighet att själv bestämma sin sysselsättningsgrad. Bevilja endast partiell ledighet, utöver lagstadgad rättighet till ledighet, efter en individuell prövning chef och medarbetare och utifrån verksamhetens behov </a:t>
            </a:r>
          </a:p>
          <a:p>
            <a:pPr marL="0" algn="l" defTabSz="914400" rtl="0" eaLnBrk="1" latinLnBrk="0" hangingPunct="1"/>
            <a:endParaRPr lang="sv-SE" sz="1200" kern="1200" baseline="0" dirty="0" smtClean="0">
              <a:solidFill>
                <a:schemeClr val="tx1"/>
              </a:solidFill>
              <a:latin typeface="+mn-lt"/>
              <a:ea typeface="+mn-ea"/>
              <a:cs typeface="+mn-cs"/>
            </a:endParaRPr>
          </a:p>
          <a:p>
            <a:pPr marL="0" algn="l" defTabSz="914400" rtl="0" eaLnBrk="1" latinLnBrk="0" hangingPunct="1"/>
            <a:r>
              <a:rPr lang="sv-SE" sz="1200" kern="1200" baseline="0" dirty="0" smtClean="0">
                <a:solidFill>
                  <a:schemeClr val="tx1"/>
                </a:solidFill>
                <a:latin typeface="+mn-lt"/>
                <a:ea typeface="+mn-ea"/>
                <a:cs typeface="+mn-cs"/>
              </a:rPr>
              <a:t>Tuff konkurrens om arbetskraften och stora pensionsavgångar gör att välfärden behöver attrahera många kompetenta medarbetare. Kommuner och regioner är bra på att rekrytera och ska fortsätta vara det. De personer som anställs i välfärden behöver alla få en heltidsanställning och arbeta heltid.</a:t>
            </a:r>
          </a:p>
          <a:p>
            <a:pPr marL="0" algn="l" defTabSz="914400" rtl="0" eaLnBrk="1" latinLnBrk="0" hangingPunct="1"/>
            <a:endParaRPr lang="sv-SE"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latin typeface="+mn-lt"/>
                <a:ea typeface="+mn-ea"/>
                <a:cs typeface="+mn-cs"/>
              </a:rPr>
              <a:t>Många av de som redan arbetar i kommuner och regioner har en heltidsanställning i grunden, men har av olika orsaker valt att gå ned i arbetstid. Välfärden behöver deras kompetens och den behövs på heltid. Heltidsanställda som arbetar deltid ska arbeta heltid. </a:t>
            </a:r>
            <a:r>
              <a:rPr lang="sv-SE" sz="1200" kern="1200" baseline="0" smtClean="0">
                <a:solidFill>
                  <a:schemeClr val="tx1"/>
                </a:solidFill>
                <a:latin typeface="+mn-lt"/>
                <a:ea typeface="+mn-ea"/>
                <a:cs typeface="+mn-cs"/>
              </a:rPr>
              <a:t>Att </a:t>
            </a:r>
            <a:r>
              <a:rPr lang="sv-SE" sz="1200" kern="1200" baseline="0" dirty="0" smtClean="0">
                <a:solidFill>
                  <a:schemeClr val="tx1"/>
                </a:solidFill>
                <a:latin typeface="+mn-lt"/>
                <a:ea typeface="+mn-ea"/>
                <a:cs typeface="+mn-cs"/>
              </a:rPr>
              <a:t>implementera en heltidsorganisation kräver ett politiskt mod att våga satsa långsiktigt på att göra heltidsarbete till norm</a:t>
            </a:r>
            <a:r>
              <a:rPr lang="sv-SE" sz="1200" kern="1200" baseline="0" smtClean="0">
                <a:solidFill>
                  <a:schemeClr val="tx1"/>
                </a:solidFill>
                <a:latin typeface="+mn-lt"/>
                <a:ea typeface="+mn-ea"/>
                <a:cs typeface="+mn-cs"/>
              </a:rPr>
              <a:t>. Det </a:t>
            </a:r>
            <a:r>
              <a:rPr lang="sv-SE" sz="1200" kern="1200" baseline="0" dirty="0" smtClean="0">
                <a:solidFill>
                  <a:schemeClr val="tx1"/>
                </a:solidFill>
                <a:latin typeface="+mn-lt"/>
                <a:ea typeface="+mn-ea"/>
                <a:cs typeface="+mn-cs"/>
              </a:rPr>
              <a:t>krävs ett tydligt och målinriktat ledarskap med en bra dialog och det krävs också ett medarbetarskap där man vågar prova nytt och är beredd på förändringar.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latin typeface="+mn-lt"/>
              <a:ea typeface="+mn-ea"/>
              <a:cs typeface="+mn-cs"/>
            </a:endParaRPr>
          </a:p>
        </p:txBody>
      </p:sp>
      <p:sp>
        <p:nvSpPr>
          <p:cNvPr id="4" name="Platshållare för bildnummer 3"/>
          <p:cNvSpPr>
            <a:spLocks noGrp="1"/>
          </p:cNvSpPr>
          <p:nvPr>
            <p:ph type="sldNum" sz="quarter" idx="10"/>
          </p:nvPr>
        </p:nvSpPr>
        <p:spPr/>
        <p:txBody>
          <a:bodyPr/>
          <a:lstStyle/>
          <a:p>
            <a:fld id="{80A8DBE7-90EA-4E87-9FC8-47BB611950AC}" type="slidenum">
              <a:rPr lang="sv-SE" smtClean="0"/>
              <a:t>5</a:t>
            </a:fld>
            <a:endParaRPr lang="sv-SE"/>
          </a:p>
        </p:txBody>
      </p:sp>
    </p:spTree>
    <p:extLst>
      <p:ext uri="{BB962C8B-B14F-4D97-AF65-F5344CB8AC3E}">
        <p14:creationId xmlns:p14="http://schemas.microsoft.com/office/powerpoint/2010/main" val="5961956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algn="l" defTabSz="914400" rtl="0" eaLnBrk="1" latinLnBrk="0" hangingPunct="1"/>
            <a:r>
              <a:rPr lang="sv-SE" sz="1200" kern="1200" baseline="0" dirty="0" smtClean="0">
                <a:solidFill>
                  <a:schemeClr val="tx1"/>
                </a:solidFill>
                <a:latin typeface="+mn-lt"/>
                <a:ea typeface="+mn-ea"/>
                <a:cs typeface="+mn-cs"/>
              </a:rPr>
              <a:t>För att heltidsarbete ska bli norm krävs en grundläggande förändring av verksamhetens organisering. Ett beslut om att alla ska kunna jobba heltid är en bra start, men det räcker inte. Medarbetarna behöver vara delaktiga i förändringsprocessen. De behöver få information om varför förändringen är nödvändig och ha möjlighet att påverka. För att skapa en hållbar heltidsorganisation behöver alla, chefer och medarbetare, vara med på förändringsresan. </a:t>
            </a:r>
          </a:p>
          <a:p>
            <a:pPr marL="0" algn="l" defTabSz="914400" rtl="0" eaLnBrk="1" latinLnBrk="0" hangingPunct="1"/>
            <a:endParaRPr lang="sv-SE"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latin typeface="+mn-lt"/>
                <a:ea typeface="+mn-ea"/>
                <a:cs typeface="+mn-cs"/>
              </a:rPr>
              <a:t>Dagens verksamhet bygger ofta på en deltidsorganisation, det vill säga många medarbetare som arbetar relativt korta pass just när det behövs. Heltidsarbete som norm förutsätter ett nytt tänk när det gäller verksamhetens organisering och bemanning. Vi behöver också ifrågasätta vilka yrkesroller och vilken kompetens som kommer att krävas framöver för att vi ska kunna möta patienternas och brukarnas behov. En bra arbetsmiljö, vikten av återhämtning och en långsiktigt hållbar arbetstidsförläggning är viktiga faktorer i omställningen till en heltidsorganisation.  </a:t>
            </a:r>
          </a:p>
          <a:p>
            <a:pPr marL="0" algn="l" defTabSz="914400" rtl="0" eaLnBrk="1" latinLnBrk="0" hangingPunct="1"/>
            <a:endParaRPr lang="sv-SE" sz="1200" kern="1200" baseline="0" dirty="0" smtClean="0">
              <a:solidFill>
                <a:schemeClr val="tx1"/>
              </a:solidFill>
              <a:latin typeface="+mn-lt"/>
              <a:ea typeface="+mn-ea"/>
              <a:cs typeface="+mn-cs"/>
            </a:endParaRPr>
          </a:p>
          <a:p>
            <a:pPr marL="0" algn="l" defTabSz="914400" rtl="0" eaLnBrk="1" latinLnBrk="0" hangingPunct="1"/>
            <a:r>
              <a:rPr lang="sv-SE" sz="1200" kern="1200" baseline="0" dirty="0" smtClean="0">
                <a:solidFill>
                  <a:schemeClr val="tx1"/>
                </a:solidFill>
                <a:latin typeface="+mn-lt"/>
                <a:ea typeface="+mn-ea"/>
                <a:cs typeface="+mn-cs"/>
              </a:rPr>
              <a:t>För att åstadkomma en jämnare arbetsbelastning behöver vi flytta arbetsuppgifter från toppar till dalar. Måste alla brukarna på ett äldreboende duscha på morgonen, när det är som mest att göra? Eller går det att flytta den arbetsuppgiften till någon annan tid?</a:t>
            </a:r>
          </a:p>
          <a:p>
            <a:pPr marL="0" algn="l" defTabSz="914400" rtl="0" eaLnBrk="1" latinLnBrk="0" hangingPunct="1"/>
            <a:endParaRPr lang="sv-SE" sz="1200" kern="1200" baseline="0" dirty="0" smtClean="0">
              <a:solidFill>
                <a:schemeClr val="tx1"/>
              </a:solidFill>
              <a:latin typeface="+mn-lt"/>
              <a:ea typeface="+mn-ea"/>
              <a:cs typeface="+mn-cs"/>
            </a:endParaRPr>
          </a:p>
          <a:p>
            <a:pPr marL="0" algn="l" defTabSz="914400" rtl="0" eaLnBrk="1" latinLnBrk="0" hangingPunct="1"/>
            <a:r>
              <a:rPr lang="sv-SE" sz="1200" kern="1200" baseline="0" dirty="0" smtClean="0">
                <a:solidFill>
                  <a:schemeClr val="tx1"/>
                </a:solidFill>
                <a:latin typeface="+mn-lt"/>
                <a:ea typeface="+mn-ea"/>
                <a:cs typeface="+mn-cs"/>
              </a:rPr>
              <a:t>För att ta vara på de timmar som uppstår när fler arbetar heltid och minska behovet av timavlönade vikarier, kan medarbetarna behöva vikariera på den egna enheten eller en annan arbetsplats där man är introducerad. Det förutsätter en samplanering över enhets- och avdelningsgränser. </a:t>
            </a:r>
          </a:p>
          <a:p>
            <a:pPr marL="0" algn="l" defTabSz="914400" rtl="0" eaLnBrk="1" latinLnBrk="0" hangingPunct="1"/>
            <a:endParaRPr lang="sv-SE" sz="1200" kern="1200" baseline="0" dirty="0" smtClean="0">
              <a:solidFill>
                <a:schemeClr val="tx1"/>
              </a:solidFill>
              <a:latin typeface="+mn-lt"/>
              <a:ea typeface="+mn-ea"/>
              <a:cs typeface="+mn-cs"/>
            </a:endParaRPr>
          </a:p>
          <a:p>
            <a:pPr marL="0" algn="l" defTabSz="914400" rtl="0" eaLnBrk="1" latinLnBrk="0" hangingPunct="1"/>
            <a:r>
              <a:rPr lang="sv-SE" sz="1200" kern="1200" baseline="0" dirty="0" smtClean="0">
                <a:solidFill>
                  <a:schemeClr val="tx1"/>
                </a:solidFill>
                <a:latin typeface="+mn-lt"/>
                <a:ea typeface="+mn-ea"/>
                <a:cs typeface="+mn-cs"/>
              </a:rPr>
              <a:t>Lyft och synliggör vad det finns för kultur på arbetsplatsen. Vad sitter i väggarna? Finns det inslag av en kultur som motarbetar förändringar? Identifiera och hantera det eventuella motstånd som finns. För en dialog om kulturen på arbetsplatsen och gör de förändringar som är nödvändiga för att organisera och bemanna en heltidsorganisation.</a:t>
            </a:r>
          </a:p>
          <a:p>
            <a:pPr marL="0" algn="l" defTabSz="914400" rtl="0" eaLnBrk="1" latinLnBrk="0" hangingPunct="1"/>
            <a:endParaRPr lang="sv-SE" sz="1200" kern="1200" baseline="0" dirty="0">
              <a:solidFill>
                <a:schemeClr val="tx1"/>
              </a:solidFill>
              <a:latin typeface="+mn-lt"/>
              <a:ea typeface="+mn-ea"/>
              <a:cs typeface="+mn-cs"/>
            </a:endParaRPr>
          </a:p>
        </p:txBody>
      </p:sp>
      <p:sp>
        <p:nvSpPr>
          <p:cNvPr id="4" name="Platshållare för bildnummer 3"/>
          <p:cNvSpPr>
            <a:spLocks noGrp="1"/>
          </p:cNvSpPr>
          <p:nvPr>
            <p:ph type="sldNum" sz="quarter" idx="10"/>
          </p:nvPr>
        </p:nvSpPr>
        <p:spPr/>
        <p:txBody>
          <a:bodyPr/>
          <a:lstStyle/>
          <a:p>
            <a:fld id="{80A8DBE7-90EA-4E87-9FC8-47BB611950AC}" type="slidenum">
              <a:rPr lang="sv-SE" smtClean="0"/>
              <a:t>6</a:t>
            </a:fld>
            <a:endParaRPr lang="sv-SE"/>
          </a:p>
        </p:txBody>
      </p:sp>
    </p:spTree>
    <p:extLst>
      <p:ext uri="{BB962C8B-B14F-4D97-AF65-F5344CB8AC3E}">
        <p14:creationId xmlns:p14="http://schemas.microsoft.com/office/powerpoint/2010/main" val="21009435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latin typeface="+mn-lt"/>
                <a:ea typeface="+mn-ea"/>
                <a:cs typeface="+mn-cs"/>
              </a:rPr>
              <a:t>När fler arbetar heltid får välfärden ökad tillgång till kompetenta medarbetare. Det skapar förutsättningar för ökad kontinuitet i verksamheten och en högre kvalitet i välfärdstjänsterna. Heltidsarbete är en viktig byggsten för att kommuner och regioner ska kunna fortsätta utveckla välfärden och möta befolkningens ökade välfärdsbehov. </a:t>
            </a:r>
          </a:p>
          <a:p>
            <a:pPr marL="0" algn="l" defTabSz="914400" rtl="0" eaLnBrk="1" latinLnBrk="0" hangingPunct="1"/>
            <a:endParaRPr lang="sv-SE"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latin typeface="+mn-lt"/>
                <a:ea typeface="+mn-ea"/>
                <a:cs typeface="+mn-cs"/>
              </a:rPr>
              <a:t>Kommunals beräkningar visar att många av de som arbetar deltid kommer att bli beroende av garantipension. Heltidsarbete ökar inkomsten varje månad, ger högre pension, ökar avsättningar till A-kassa och socialförsäkringar. Att vara ekonomiskt självförsörjande innebär trygghet och frihet för individen.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latin typeface="+mn-lt"/>
                <a:ea typeface="+mn-ea"/>
                <a:cs typeface="+mn-cs"/>
              </a:rPr>
              <a:t>Både kvinnor och män ska kunna arbeta heltid. Det förutsätter att män och kvinnor delar lika på föräldraledighet, VAB och på det obetalda hemarbetet. Att fler kvinnor arbetar heltid gör arbetsmarknaden och samhället i stort mer jämställt.</a:t>
            </a:r>
          </a:p>
          <a:p>
            <a:pPr marL="0" algn="l" defTabSz="914400" rtl="0" eaLnBrk="1" latinLnBrk="0" hangingPunct="1"/>
            <a:endParaRPr lang="sv-SE" sz="1200" kern="1200" baseline="0" dirty="0" smtClean="0">
              <a:solidFill>
                <a:schemeClr val="tx1"/>
              </a:solidFill>
              <a:latin typeface="+mn-lt"/>
              <a:ea typeface="+mn-ea"/>
              <a:cs typeface="+mn-cs"/>
            </a:endParaRPr>
          </a:p>
        </p:txBody>
      </p:sp>
      <p:sp>
        <p:nvSpPr>
          <p:cNvPr id="4" name="Platshållare för bildnummer 3"/>
          <p:cNvSpPr>
            <a:spLocks noGrp="1"/>
          </p:cNvSpPr>
          <p:nvPr>
            <p:ph type="sldNum" sz="quarter" idx="10"/>
          </p:nvPr>
        </p:nvSpPr>
        <p:spPr/>
        <p:txBody>
          <a:bodyPr/>
          <a:lstStyle/>
          <a:p>
            <a:fld id="{80A8DBE7-90EA-4E87-9FC8-47BB611950AC}" type="slidenum">
              <a:rPr lang="sv-SE" smtClean="0"/>
              <a:t>7</a:t>
            </a:fld>
            <a:endParaRPr lang="sv-SE"/>
          </a:p>
        </p:txBody>
      </p:sp>
    </p:spTree>
    <p:extLst>
      <p:ext uri="{BB962C8B-B14F-4D97-AF65-F5344CB8AC3E}">
        <p14:creationId xmlns:p14="http://schemas.microsoft.com/office/powerpoint/2010/main" val="41753993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80A8DBE7-90EA-4E87-9FC8-47BB611950AC}" type="slidenum">
              <a:rPr lang="sv-SE" smtClean="0"/>
              <a:t>8</a:t>
            </a:fld>
            <a:endParaRPr lang="sv-SE" dirty="0"/>
          </a:p>
        </p:txBody>
      </p:sp>
    </p:spTree>
    <p:extLst>
      <p:ext uri="{BB962C8B-B14F-4D97-AF65-F5344CB8AC3E}">
        <p14:creationId xmlns:p14="http://schemas.microsoft.com/office/powerpoint/2010/main" val="4435157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latin typeface="+mn-lt"/>
                <a:ea typeface="+mn-ea"/>
                <a:cs typeface="+mn-cs"/>
              </a:rPr>
              <a:t> Här är en bild som sammanfattningsvis illustrerar de steg som vi centrala parter tror att man måste arbeta med för att skapa en heltidsorganisation.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latin typeface="+mn-lt"/>
              <a:ea typeface="+mn-ea"/>
              <a:cs typeface="+mn-cs"/>
            </a:endParaRPr>
          </a:p>
          <a:p>
            <a:pPr marL="0" marR="0" lvl="0" indent="-228600" algn="l" defTabSz="914400" rtl="0" eaLnBrk="1" fontAlgn="auto" latinLnBrk="0" hangingPunct="1">
              <a:lnSpc>
                <a:spcPct val="100000"/>
              </a:lnSpc>
              <a:spcBef>
                <a:spcPts val="0"/>
              </a:spcBef>
              <a:spcAft>
                <a:spcPts val="0"/>
              </a:spcAft>
              <a:buClrTx/>
              <a:buSzTx/>
              <a:buFontTx/>
              <a:buAutoNum type="arabicPeriod"/>
              <a:tabLst/>
              <a:defRPr/>
            </a:pPr>
            <a:r>
              <a:rPr lang="sv-SE" sz="1200" kern="1200" baseline="0" dirty="0" smtClean="0">
                <a:solidFill>
                  <a:schemeClr val="tx1"/>
                </a:solidFill>
                <a:latin typeface="+mn-lt"/>
                <a:ea typeface="+mn-ea"/>
                <a:cs typeface="+mn-cs"/>
              </a:rPr>
              <a:t>I botten finns en handlingsplan med ett nuläge, där lokala förutsättningar och rekryteringsbehov är definierade. </a:t>
            </a:r>
          </a:p>
          <a:p>
            <a:pPr marL="0" marR="0" lvl="0" indent="-228600" algn="l" defTabSz="914400" rtl="0" eaLnBrk="1" fontAlgn="auto" latinLnBrk="0" hangingPunct="1">
              <a:lnSpc>
                <a:spcPct val="100000"/>
              </a:lnSpc>
              <a:spcBef>
                <a:spcPts val="0"/>
              </a:spcBef>
              <a:spcAft>
                <a:spcPts val="0"/>
              </a:spcAft>
              <a:buClrTx/>
              <a:buSzTx/>
              <a:buFontTx/>
              <a:buAutoNum type="arabicPeriod"/>
              <a:tabLst/>
              <a:defRPr/>
            </a:pPr>
            <a:r>
              <a:rPr lang="sv-SE" sz="1200" kern="1200" baseline="0" dirty="0" smtClean="0">
                <a:solidFill>
                  <a:schemeClr val="tx1"/>
                </a:solidFill>
                <a:latin typeface="+mn-lt"/>
                <a:ea typeface="+mn-ea"/>
                <a:cs typeface="+mn-cs"/>
              </a:rPr>
              <a:t>Därefter behöver man se över hur man kan organisera och bemanna verksamheten på ett nytt sätt. På många arbetsplatser finns det traditioner och en kultur som styr när och hur man ska utföra olika uppgifter.  Vad innebär det för oss och hur kan vi utmana traditioner och rådande kultur? Om fler skulle arbeta heltid, var skulle de nya timmarna då hamna? Kan uppgifter göras på andra tider på dygnet så att vi får en jämnare arbetsbelastning? Kan vi samplanera med andra enheter? </a:t>
            </a:r>
            <a:br>
              <a:rPr lang="sv-SE" sz="1200" kern="1200" baseline="0" dirty="0" smtClean="0">
                <a:solidFill>
                  <a:schemeClr val="tx1"/>
                </a:solidFill>
                <a:latin typeface="+mn-lt"/>
                <a:ea typeface="+mn-ea"/>
                <a:cs typeface="+mn-cs"/>
              </a:rPr>
            </a:br>
            <a:r>
              <a:rPr lang="sv-SE" sz="1200" kern="1200" baseline="0" dirty="0" smtClean="0">
                <a:solidFill>
                  <a:schemeClr val="tx1"/>
                </a:solidFill>
                <a:latin typeface="+mn-lt"/>
                <a:ea typeface="+mn-ea"/>
                <a:cs typeface="+mn-cs"/>
              </a:rPr>
              <a:t>Man kan inte trycka in heltider i en deltidsorganisation – man måste organisera verksamheten på ett nytt sätt!!! </a:t>
            </a:r>
          </a:p>
          <a:p>
            <a:pPr marL="0" marR="0" lvl="0" indent="-228600" algn="l" defTabSz="914400" rtl="0" eaLnBrk="1" fontAlgn="auto" latinLnBrk="0" hangingPunct="1">
              <a:lnSpc>
                <a:spcPct val="100000"/>
              </a:lnSpc>
              <a:spcBef>
                <a:spcPts val="0"/>
              </a:spcBef>
              <a:spcAft>
                <a:spcPts val="0"/>
              </a:spcAft>
              <a:buClrTx/>
              <a:buSzTx/>
              <a:buFontTx/>
              <a:buAutoNum type="arabicPeriod"/>
              <a:tabLst/>
              <a:defRPr/>
            </a:pPr>
            <a:r>
              <a:rPr lang="sv-SE" sz="1200" kern="1200" baseline="0" dirty="0" smtClean="0">
                <a:solidFill>
                  <a:schemeClr val="tx1"/>
                </a:solidFill>
                <a:latin typeface="+mn-lt"/>
                <a:ea typeface="+mn-ea"/>
                <a:cs typeface="+mn-cs"/>
              </a:rPr>
              <a:t>Därefter går man in på arbetstidsförläggningen – hur kan vi utifrån den nya organisationen med heltider sätta scheman som är hållbara och bra för både verksamhetens kvalitet och medarbetarna?</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latin typeface="+mn-lt"/>
                <a:ea typeface="+mn-ea"/>
                <a:cs typeface="+mn-cs"/>
              </a:rPr>
              <a:t>Glöm inte det grundläggande perspektivet – behovet av välfärdstjänster ökar (fler brukare) samtidigt som andelen i arbetsför ålder inte ökar lika snabbt och många av dagens anställda kommer att gå i pension. Detta är utmaningen och heltidsarbete som norm är en del av lösningen!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latin typeface="+mn-lt"/>
              <a:ea typeface="+mn-ea"/>
              <a:cs typeface="+mn-cs"/>
            </a:endParaRPr>
          </a:p>
        </p:txBody>
      </p:sp>
      <p:sp>
        <p:nvSpPr>
          <p:cNvPr id="4" name="Platshållare för bildnummer 3"/>
          <p:cNvSpPr>
            <a:spLocks noGrp="1"/>
          </p:cNvSpPr>
          <p:nvPr>
            <p:ph type="sldNum" sz="quarter" idx="10"/>
          </p:nvPr>
        </p:nvSpPr>
        <p:spPr/>
        <p:txBody>
          <a:bodyPr/>
          <a:lstStyle/>
          <a:p>
            <a:fld id="{80A8DBE7-90EA-4E87-9FC8-47BB611950AC}" type="slidenum">
              <a:rPr lang="sv-SE" smtClean="0"/>
              <a:t>9</a:t>
            </a:fld>
            <a:endParaRPr lang="sv-SE"/>
          </a:p>
        </p:txBody>
      </p:sp>
    </p:spTree>
    <p:extLst>
      <p:ext uri="{BB962C8B-B14F-4D97-AF65-F5344CB8AC3E}">
        <p14:creationId xmlns:p14="http://schemas.microsoft.com/office/powerpoint/2010/main" val="74152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9259FC23-6CD0-CE45-B9CB-CBA3DD71B968}" type="datetimeFigureOut">
              <a:rPr lang="sv-SE" smtClean="0"/>
              <a:t>2020-03-13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62BE873-CF04-E740-87A7-B0DF3B686CE0}" type="slidenum">
              <a:rPr lang="sv-SE" smtClean="0"/>
              <a:t>‹#›</a:t>
            </a:fld>
            <a:endParaRPr lang="sv-SE"/>
          </a:p>
        </p:txBody>
      </p:sp>
    </p:spTree>
    <p:extLst>
      <p:ext uri="{BB962C8B-B14F-4D97-AF65-F5344CB8AC3E}">
        <p14:creationId xmlns:p14="http://schemas.microsoft.com/office/powerpoint/2010/main" val="4084839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9259FC23-6CD0-CE45-B9CB-CBA3DD71B968}" type="datetimeFigureOut">
              <a:rPr lang="sv-SE" smtClean="0"/>
              <a:t>2020-03-13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62BE873-CF04-E740-87A7-B0DF3B686CE0}" type="slidenum">
              <a:rPr lang="sv-SE" smtClean="0"/>
              <a:t>‹#›</a:t>
            </a:fld>
            <a:endParaRPr lang="sv-SE"/>
          </a:p>
        </p:txBody>
      </p:sp>
    </p:spTree>
    <p:extLst>
      <p:ext uri="{BB962C8B-B14F-4D97-AF65-F5344CB8AC3E}">
        <p14:creationId xmlns:p14="http://schemas.microsoft.com/office/powerpoint/2010/main" val="941927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9259FC23-6CD0-CE45-B9CB-CBA3DD71B968}" type="datetimeFigureOut">
              <a:rPr lang="sv-SE" smtClean="0"/>
              <a:t>2020-03-13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62BE873-CF04-E740-87A7-B0DF3B686CE0}" type="slidenum">
              <a:rPr lang="sv-SE" smtClean="0"/>
              <a:t>‹#›</a:t>
            </a:fld>
            <a:endParaRPr lang="sv-SE"/>
          </a:p>
        </p:txBody>
      </p:sp>
    </p:spTree>
    <p:extLst>
      <p:ext uri="{BB962C8B-B14F-4D97-AF65-F5344CB8AC3E}">
        <p14:creationId xmlns:p14="http://schemas.microsoft.com/office/powerpoint/2010/main" val="31554939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lvl1pPr algn="ctr">
              <a:defRPr/>
            </a:lvl1pPr>
          </a:lstStyle>
          <a:p>
            <a:r>
              <a:rPr lang="sv-SE" dirty="0"/>
              <a:t>Klicka här för att ändra format</a:t>
            </a:r>
          </a:p>
        </p:txBody>
      </p:sp>
      <p:sp>
        <p:nvSpPr>
          <p:cNvPr id="3" name="Underrubrik 2"/>
          <p:cNvSpPr>
            <a:spLocks noGrp="1"/>
          </p:cNvSpPr>
          <p:nvPr>
            <p:ph type="subTitle" idx="1"/>
          </p:nvPr>
        </p:nvSpPr>
        <p:spPr>
          <a:xfrm>
            <a:off x="685800" y="3886200"/>
            <a:ext cx="7772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6" name="Platshållare för bildnummer 5"/>
          <p:cNvSpPr>
            <a:spLocks noGrp="1"/>
          </p:cNvSpPr>
          <p:nvPr>
            <p:ph type="sldNum" sz="quarter" idx="12"/>
          </p:nvPr>
        </p:nvSpPr>
        <p:spPr/>
        <p:txBody>
          <a:bodyPr/>
          <a:lstStyle/>
          <a:p>
            <a:fld id="{962BE873-CF04-E740-87A7-B0DF3B686CE0}" type="slidenum">
              <a:rPr lang="sv-SE" smtClean="0"/>
              <a:t>‹#›</a:t>
            </a:fld>
            <a:endParaRPr lang="sv-SE"/>
          </a:p>
        </p:txBody>
      </p:sp>
    </p:spTree>
    <p:extLst>
      <p:ext uri="{BB962C8B-B14F-4D97-AF65-F5344CB8AC3E}">
        <p14:creationId xmlns:p14="http://schemas.microsoft.com/office/powerpoint/2010/main" val="40107046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457200" y="731837"/>
            <a:ext cx="8229600" cy="1143000"/>
          </a:xfrm>
        </p:spPr>
        <p:txBody>
          <a:bodyPr>
            <a:normAutofit/>
          </a:bodyPr>
          <a:lstStyle>
            <a:lvl1pPr>
              <a:defRPr sz="3000" b="1" i="0">
                <a:solidFill>
                  <a:srgbClr val="5AAFD7"/>
                </a:solidFill>
                <a:latin typeface="Trebuchet MS" panose="020B0703020202090204" pitchFamily="34" charset="0"/>
              </a:defRPr>
            </a:lvl1pPr>
          </a:lstStyle>
          <a:p>
            <a:r>
              <a:rPr lang="sv-SE" dirty="0"/>
              <a:t>Klicka här för att ändra format</a:t>
            </a:r>
          </a:p>
        </p:txBody>
      </p:sp>
      <p:sp>
        <p:nvSpPr>
          <p:cNvPr id="3" name="Platshållare för innehåll 2"/>
          <p:cNvSpPr>
            <a:spLocks noGrp="1"/>
          </p:cNvSpPr>
          <p:nvPr>
            <p:ph idx="1"/>
          </p:nvPr>
        </p:nvSpPr>
        <p:spPr>
          <a:xfrm>
            <a:off x="457200" y="1967947"/>
            <a:ext cx="8229600" cy="4158215"/>
          </a:xfrm>
        </p:spPr>
        <p:txBody>
          <a:bodyPr>
            <a:normAutofit/>
          </a:bodyPr>
          <a:lstStyle>
            <a:lvl1pPr>
              <a:defRPr sz="1800" b="0" i="0">
                <a:latin typeface="Trebuchet MS" panose="020B0703020202090204" pitchFamily="34" charset="0"/>
              </a:defRPr>
            </a:lvl1pPr>
            <a:lvl2pPr>
              <a:defRPr sz="1600" b="0" i="0">
                <a:latin typeface="Trebuchet MS" panose="020B0703020202090204" pitchFamily="34" charset="0"/>
              </a:defRPr>
            </a:lvl2pPr>
            <a:lvl3pPr>
              <a:defRPr sz="1400" b="0" i="0">
                <a:latin typeface="Trebuchet MS" panose="020B0703020202090204" pitchFamily="34" charset="0"/>
              </a:defRPr>
            </a:lvl3pPr>
            <a:lvl4pPr>
              <a:defRPr sz="1200" b="0" i="0">
                <a:latin typeface="Trebuchet MS" panose="020B0703020202090204" pitchFamily="34" charset="0"/>
              </a:defRPr>
            </a:lvl4pPr>
            <a:lvl5pPr>
              <a:defRPr sz="1200" b="0" i="0">
                <a:latin typeface="Trebuchet MS" panose="020B0703020202090204" pitchFamily="34" charset="0"/>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bildnummer 5"/>
          <p:cNvSpPr>
            <a:spLocks noGrp="1"/>
          </p:cNvSpPr>
          <p:nvPr>
            <p:ph type="sldNum" sz="quarter" idx="12"/>
          </p:nvPr>
        </p:nvSpPr>
        <p:spPr/>
        <p:txBody>
          <a:bodyPr/>
          <a:lstStyle/>
          <a:p>
            <a:fld id="{962BE873-CF04-E740-87A7-B0DF3B686CE0}" type="slidenum">
              <a:rPr lang="sv-SE" smtClean="0"/>
              <a:t>‹#›</a:t>
            </a:fld>
            <a:endParaRPr lang="sv-SE"/>
          </a:p>
        </p:txBody>
      </p:sp>
    </p:spTree>
    <p:extLst>
      <p:ext uri="{BB962C8B-B14F-4D97-AF65-F5344CB8AC3E}">
        <p14:creationId xmlns:p14="http://schemas.microsoft.com/office/powerpoint/2010/main" val="38087406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Klicka här för att ändra format</a:t>
            </a:r>
          </a:p>
        </p:txBody>
      </p:sp>
      <p:sp>
        <p:nvSpPr>
          <p:cNvPr id="3" name="Platshållare för innehåll 2"/>
          <p:cNvSpPr>
            <a:spLocks noGrp="1"/>
          </p:cNvSpPr>
          <p:nvPr>
            <p:ph sz="half" idx="1"/>
          </p:nvPr>
        </p:nvSpPr>
        <p:spPr>
          <a:xfrm>
            <a:off x="457200" y="1848677"/>
            <a:ext cx="4038600" cy="4277485"/>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innehåll 3"/>
          <p:cNvSpPr>
            <a:spLocks noGrp="1"/>
          </p:cNvSpPr>
          <p:nvPr>
            <p:ph sz="half" idx="2"/>
          </p:nvPr>
        </p:nvSpPr>
        <p:spPr>
          <a:xfrm>
            <a:off x="4648200" y="1848677"/>
            <a:ext cx="4038600" cy="4277486"/>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bildnummer 6"/>
          <p:cNvSpPr>
            <a:spLocks noGrp="1"/>
          </p:cNvSpPr>
          <p:nvPr>
            <p:ph type="sldNum" sz="quarter" idx="12"/>
          </p:nvPr>
        </p:nvSpPr>
        <p:spPr/>
        <p:txBody>
          <a:bodyPr/>
          <a:lstStyle/>
          <a:p>
            <a:fld id="{962BE873-CF04-E740-87A7-B0DF3B686CE0}" type="slidenum">
              <a:rPr lang="sv-SE" smtClean="0"/>
              <a:t>‹#›</a:t>
            </a:fld>
            <a:endParaRPr lang="sv-SE"/>
          </a:p>
        </p:txBody>
      </p:sp>
    </p:spTree>
    <p:extLst>
      <p:ext uri="{BB962C8B-B14F-4D97-AF65-F5344CB8AC3E}">
        <p14:creationId xmlns:p14="http://schemas.microsoft.com/office/powerpoint/2010/main" val="18560887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5" name="Platshållare för bildnummer 4"/>
          <p:cNvSpPr>
            <a:spLocks noGrp="1"/>
          </p:cNvSpPr>
          <p:nvPr>
            <p:ph type="sldNum" sz="quarter" idx="12"/>
          </p:nvPr>
        </p:nvSpPr>
        <p:spPr/>
        <p:txBody>
          <a:bodyPr/>
          <a:lstStyle/>
          <a:p>
            <a:fld id="{962BE873-CF04-E740-87A7-B0DF3B686CE0}" type="slidenum">
              <a:rPr lang="sv-SE" smtClean="0"/>
              <a:t>‹#›</a:t>
            </a:fld>
            <a:endParaRPr lang="sv-SE"/>
          </a:p>
        </p:txBody>
      </p:sp>
    </p:spTree>
    <p:extLst>
      <p:ext uri="{BB962C8B-B14F-4D97-AF65-F5344CB8AC3E}">
        <p14:creationId xmlns:p14="http://schemas.microsoft.com/office/powerpoint/2010/main" val="10505910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Platshållare för bildnummer 3"/>
          <p:cNvSpPr>
            <a:spLocks noGrp="1"/>
          </p:cNvSpPr>
          <p:nvPr>
            <p:ph type="sldNum" sz="quarter" idx="12"/>
          </p:nvPr>
        </p:nvSpPr>
        <p:spPr/>
        <p:txBody>
          <a:bodyPr/>
          <a:lstStyle/>
          <a:p>
            <a:fld id="{962BE873-CF04-E740-87A7-B0DF3B686CE0}" type="slidenum">
              <a:rPr lang="sv-SE" smtClean="0"/>
              <a:t>‹#›</a:t>
            </a:fld>
            <a:endParaRPr lang="sv-SE"/>
          </a:p>
        </p:txBody>
      </p:sp>
    </p:spTree>
    <p:extLst>
      <p:ext uri="{BB962C8B-B14F-4D97-AF65-F5344CB8AC3E}">
        <p14:creationId xmlns:p14="http://schemas.microsoft.com/office/powerpoint/2010/main" val="20534867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a:xfrm>
            <a:off x="457200" y="6356350"/>
            <a:ext cx="5212080" cy="365125"/>
          </a:xfrm>
          <a:prstGeom prst="rect">
            <a:avLst/>
          </a:prstGeom>
        </p:spPr>
        <p:txBody>
          <a:bodyPr/>
          <a:lstStyle/>
          <a:p>
            <a:fld id="{9259FC23-6CD0-CE45-B9CB-CBA3DD71B968}" type="datetimeFigureOut">
              <a:rPr lang="sv-SE" smtClean="0"/>
              <a:t>2020-03-13</a:t>
            </a:fld>
            <a:endParaRPr lang="sv-SE"/>
          </a:p>
        </p:txBody>
      </p:sp>
      <p:sp>
        <p:nvSpPr>
          <p:cNvPr id="3" name="Platshållare för sidfot 2"/>
          <p:cNvSpPr>
            <a:spLocks noGrp="1"/>
          </p:cNvSpPr>
          <p:nvPr>
            <p:ph type="ftr" sz="quarter" idx="11"/>
          </p:nvPr>
        </p:nvSpPr>
        <p:spPr>
          <a:xfrm>
            <a:off x="3124200" y="6356350"/>
            <a:ext cx="2895600" cy="365125"/>
          </a:xfrm>
          <a:prstGeom prst="rect">
            <a:avLst/>
          </a:prstGeom>
        </p:spPr>
        <p:txBody>
          <a:bodyPr/>
          <a:lstStyle/>
          <a:p>
            <a:endParaRPr lang="sv-SE"/>
          </a:p>
        </p:txBody>
      </p:sp>
      <p:sp>
        <p:nvSpPr>
          <p:cNvPr id="4" name="Platshållare för bildnummer 3"/>
          <p:cNvSpPr>
            <a:spLocks noGrp="1"/>
          </p:cNvSpPr>
          <p:nvPr>
            <p:ph type="sldNum" sz="quarter" idx="12"/>
          </p:nvPr>
        </p:nvSpPr>
        <p:spPr/>
        <p:txBody>
          <a:bodyPr/>
          <a:lstStyle/>
          <a:p>
            <a:fld id="{962BE873-CF04-E740-87A7-B0DF3B686CE0}" type="slidenum">
              <a:rPr lang="sv-SE" smtClean="0"/>
              <a:t>‹#›</a:t>
            </a:fld>
            <a:endParaRPr lang="sv-SE"/>
          </a:p>
        </p:txBody>
      </p:sp>
      <p:sp>
        <p:nvSpPr>
          <p:cNvPr id="5" name="Rektangel 4">
            <a:extLst>
              <a:ext uri="{FF2B5EF4-FFF2-40B4-BE49-F238E27FC236}">
                <a16:creationId xmlns:a16="http://schemas.microsoft.com/office/drawing/2014/main" id="{F8F9B69F-E8DC-6748-8559-09C08281E846}"/>
              </a:ext>
            </a:extLst>
          </p:cNvPr>
          <p:cNvSpPr/>
          <p:nvPr userDrawn="1"/>
        </p:nvSpPr>
        <p:spPr>
          <a:xfrm>
            <a:off x="0" y="0"/>
            <a:ext cx="9144000" cy="6858000"/>
          </a:xfrm>
          <a:prstGeom prst="rect">
            <a:avLst/>
          </a:prstGeom>
          <a:solidFill>
            <a:srgbClr val="5AAFD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
        <p:nvSpPr>
          <p:cNvPr id="7" name="Rubrik 1">
            <a:extLst>
              <a:ext uri="{FF2B5EF4-FFF2-40B4-BE49-F238E27FC236}">
                <a16:creationId xmlns:a16="http://schemas.microsoft.com/office/drawing/2014/main" id="{293F877A-B6B5-8149-A101-3F06E4AC2977}"/>
              </a:ext>
            </a:extLst>
          </p:cNvPr>
          <p:cNvSpPr>
            <a:spLocks noGrp="1"/>
          </p:cNvSpPr>
          <p:nvPr>
            <p:ph type="title" hasCustomPrompt="1"/>
          </p:nvPr>
        </p:nvSpPr>
        <p:spPr>
          <a:xfrm>
            <a:off x="457200" y="586409"/>
            <a:ext cx="8229600" cy="3080308"/>
          </a:xfrm>
        </p:spPr>
        <p:txBody>
          <a:bodyPr anchor="b">
            <a:normAutofit/>
          </a:bodyPr>
          <a:lstStyle>
            <a:lvl1pPr algn="ctr">
              <a:defRPr sz="4800">
                <a:solidFill>
                  <a:schemeClr val="bg1"/>
                </a:solidFill>
              </a:defRPr>
            </a:lvl1pPr>
          </a:lstStyle>
          <a:p>
            <a:r>
              <a:rPr lang="sv-SE" dirty="0"/>
              <a:t>Klicka här för att ändra format</a:t>
            </a:r>
          </a:p>
        </p:txBody>
      </p:sp>
      <p:sp>
        <p:nvSpPr>
          <p:cNvPr id="10" name="Platshållare för innehåll 3">
            <a:extLst>
              <a:ext uri="{FF2B5EF4-FFF2-40B4-BE49-F238E27FC236}">
                <a16:creationId xmlns:a16="http://schemas.microsoft.com/office/drawing/2014/main" id="{C1CE9EF1-43D9-6E49-9548-9A76A3EFEAEC}"/>
              </a:ext>
            </a:extLst>
          </p:cNvPr>
          <p:cNvSpPr>
            <a:spLocks noGrp="1"/>
          </p:cNvSpPr>
          <p:nvPr>
            <p:ph sz="half" idx="2"/>
          </p:nvPr>
        </p:nvSpPr>
        <p:spPr>
          <a:xfrm>
            <a:off x="457200" y="3796747"/>
            <a:ext cx="8229600" cy="2329415"/>
          </a:xfrm>
        </p:spPr>
        <p:txBody>
          <a:bodyPr>
            <a:normAutofit/>
          </a:bodyPr>
          <a:lstStyle>
            <a:lvl1pPr marL="0" indent="0" algn="ctr">
              <a:buNone/>
              <a:defRPr sz="3000">
                <a:solidFill>
                  <a:schemeClr val="bg1"/>
                </a:solidFill>
              </a:defRPr>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sv-SE" dirty="0"/>
              <a:t>Klicka här för att ändra format på bakgrundstexten</a:t>
            </a:r>
          </a:p>
        </p:txBody>
      </p:sp>
      <p:sp>
        <p:nvSpPr>
          <p:cNvPr id="12" name="Platshållare för datum 3">
            <a:extLst>
              <a:ext uri="{FF2B5EF4-FFF2-40B4-BE49-F238E27FC236}">
                <a16:creationId xmlns:a16="http://schemas.microsoft.com/office/drawing/2014/main" id="{A5AEC461-3C9F-D94C-800E-0DE05FA8F80A}"/>
              </a:ext>
            </a:extLst>
          </p:cNvPr>
          <p:cNvSpPr txBox="1">
            <a:spLocks/>
          </p:cNvSpPr>
          <p:nvPr userDrawn="1"/>
        </p:nvSpPr>
        <p:spPr>
          <a:xfrm>
            <a:off x="179407" y="6400799"/>
            <a:ext cx="5212080" cy="365125"/>
          </a:xfrm>
          <a:prstGeom prst="rect">
            <a:avLst/>
          </a:prstGeom>
        </p:spPr>
        <p:txBody>
          <a:bodyPr vert="horz" lIns="91440" tIns="45720" rIns="91440" bIns="45720" rtlCol="0" anchor="ctr">
            <a:normAutofit/>
          </a:bodyPr>
          <a:lstStyle>
            <a:lvl1pPr marL="0" indent="0" algn="l" defTabSz="457200" rtl="0" eaLnBrk="1" latinLnBrk="0" hangingPunct="1">
              <a:spcBef>
                <a:spcPct val="20000"/>
              </a:spcBef>
              <a:buFont typeface="Arial"/>
              <a:buNone/>
              <a:defRPr sz="1200" b="1" i="0" kern="1200">
                <a:solidFill>
                  <a:srgbClr val="5AAFD7"/>
                </a:solidFill>
                <a:latin typeface="Trebuchet MS" panose="020B0703020202090204" pitchFamily="34" charset="0"/>
                <a:ea typeface="+mn-ea"/>
                <a:cs typeface="+mn-cs"/>
              </a:defRPr>
            </a:lvl1pPr>
            <a:lvl2pPr marL="742950" indent="-285750" algn="l" defTabSz="457200" rtl="0" eaLnBrk="1" latinLnBrk="0" hangingPunct="1">
              <a:spcBef>
                <a:spcPct val="20000"/>
              </a:spcBef>
              <a:buFont typeface="Arial"/>
              <a:buChar char="–"/>
              <a:defRPr sz="1800" b="0" i="0" kern="1200">
                <a:solidFill>
                  <a:schemeClr val="tx1"/>
                </a:solidFill>
                <a:latin typeface="Trebuchet MS" panose="020B0703020202090204" pitchFamily="34" charset="0"/>
                <a:ea typeface="+mn-ea"/>
                <a:cs typeface="+mn-cs"/>
              </a:defRPr>
            </a:lvl2pPr>
            <a:lvl3pPr marL="1143000" indent="-228600" algn="l" defTabSz="457200" rtl="0" eaLnBrk="1" latinLnBrk="0" hangingPunct="1">
              <a:spcBef>
                <a:spcPct val="20000"/>
              </a:spcBef>
              <a:buFont typeface="Arial"/>
              <a:buChar char="•"/>
              <a:defRPr sz="1600" b="0" i="0" kern="1200">
                <a:solidFill>
                  <a:schemeClr val="tx1"/>
                </a:solidFill>
                <a:latin typeface="Trebuchet MS" panose="020B0703020202090204" pitchFamily="34" charset="0"/>
                <a:ea typeface="+mn-ea"/>
                <a:cs typeface="+mn-cs"/>
              </a:defRPr>
            </a:lvl3pPr>
            <a:lvl4pPr marL="1600200" indent="-228600" algn="l" defTabSz="457200" rtl="0" eaLnBrk="1" latinLnBrk="0" hangingPunct="1">
              <a:spcBef>
                <a:spcPct val="20000"/>
              </a:spcBef>
              <a:buFont typeface="Arial"/>
              <a:buChar char="–"/>
              <a:defRPr sz="1400" b="0" i="0" kern="1200">
                <a:solidFill>
                  <a:schemeClr val="tx1"/>
                </a:solidFill>
                <a:latin typeface="Trebuchet MS" panose="020B0703020202090204" pitchFamily="34" charset="0"/>
                <a:ea typeface="+mn-ea"/>
                <a:cs typeface="+mn-cs"/>
              </a:defRPr>
            </a:lvl4pPr>
            <a:lvl5pPr marL="2057400" indent="-228600" algn="l" defTabSz="457200" rtl="0" eaLnBrk="1" latinLnBrk="0" hangingPunct="1">
              <a:spcBef>
                <a:spcPct val="20000"/>
              </a:spcBef>
              <a:buFont typeface="Arial"/>
              <a:buChar char="»"/>
              <a:defRPr sz="1400" b="0" i="0" kern="1200">
                <a:solidFill>
                  <a:schemeClr val="tx1"/>
                </a:solidFill>
                <a:latin typeface="Trebuchet MS" panose="020B0703020202090204" pitchFamily="34" charset="0"/>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r>
              <a:rPr lang="sv-SE" dirty="0">
                <a:solidFill>
                  <a:schemeClr val="bg1"/>
                </a:solidFill>
              </a:rPr>
              <a:t>ORGANISERA OCH BEMANNA 2.0</a:t>
            </a:r>
          </a:p>
        </p:txBody>
      </p:sp>
    </p:spTree>
    <p:extLst>
      <p:ext uri="{BB962C8B-B14F-4D97-AF65-F5344CB8AC3E}">
        <p14:creationId xmlns:p14="http://schemas.microsoft.com/office/powerpoint/2010/main" val="66496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9259FC23-6CD0-CE45-B9CB-CBA3DD71B968}" type="datetimeFigureOut">
              <a:rPr lang="sv-SE" smtClean="0"/>
              <a:t>2020-03-13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62BE873-CF04-E740-87A7-B0DF3B686CE0}" type="slidenum">
              <a:rPr lang="sv-SE" smtClean="0"/>
              <a:t>‹#›</a:t>
            </a:fld>
            <a:endParaRPr lang="sv-SE"/>
          </a:p>
        </p:txBody>
      </p:sp>
    </p:spTree>
    <p:extLst>
      <p:ext uri="{BB962C8B-B14F-4D97-AF65-F5344CB8AC3E}">
        <p14:creationId xmlns:p14="http://schemas.microsoft.com/office/powerpoint/2010/main" val="3783828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9259FC23-6CD0-CE45-B9CB-CBA3DD71B968}" type="datetimeFigureOut">
              <a:rPr lang="sv-SE" smtClean="0"/>
              <a:t>2020-03-13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62BE873-CF04-E740-87A7-B0DF3B686CE0}" type="slidenum">
              <a:rPr lang="sv-SE" smtClean="0"/>
              <a:t>‹#›</a:t>
            </a:fld>
            <a:endParaRPr lang="sv-SE"/>
          </a:p>
        </p:txBody>
      </p:sp>
    </p:spTree>
    <p:extLst>
      <p:ext uri="{BB962C8B-B14F-4D97-AF65-F5344CB8AC3E}">
        <p14:creationId xmlns:p14="http://schemas.microsoft.com/office/powerpoint/2010/main" val="858546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9259FC23-6CD0-CE45-B9CB-CBA3DD71B968}" type="datetimeFigureOut">
              <a:rPr lang="sv-SE" smtClean="0"/>
              <a:t>2020-03-13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62BE873-CF04-E740-87A7-B0DF3B686CE0}" type="slidenum">
              <a:rPr lang="sv-SE" smtClean="0"/>
              <a:t>‹#›</a:t>
            </a:fld>
            <a:endParaRPr lang="sv-SE"/>
          </a:p>
        </p:txBody>
      </p:sp>
    </p:spTree>
    <p:extLst>
      <p:ext uri="{BB962C8B-B14F-4D97-AF65-F5344CB8AC3E}">
        <p14:creationId xmlns:p14="http://schemas.microsoft.com/office/powerpoint/2010/main" val="869686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9259FC23-6CD0-CE45-B9CB-CBA3DD71B968}" type="datetimeFigureOut">
              <a:rPr lang="sv-SE" smtClean="0"/>
              <a:t>2020-03-13</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962BE873-CF04-E740-87A7-B0DF3B686CE0}" type="slidenum">
              <a:rPr lang="sv-SE" smtClean="0"/>
              <a:t>‹#›</a:t>
            </a:fld>
            <a:endParaRPr lang="sv-SE"/>
          </a:p>
        </p:txBody>
      </p:sp>
    </p:spTree>
    <p:extLst>
      <p:ext uri="{BB962C8B-B14F-4D97-AF65-F5344CB8AC3E}">
        <p14:creationId xmlns:p14="http://schemas.microsoft.com/office/powerpoint/2010/main" val="1697142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9259FC23-6CD0-CE45-B9CB-CBA3DD71B968}" type="datetimeFigureOut">
              <a:rPr lang="sv-SE" smtClean="0"/>
              <a:t>2020-03-13</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962BE873-CF04-E740-87A7-B0DF3B686CE0}" type="slidenum">
              <a:rPr lang="sv-SE" smtClean="0"/>
              <a:t>‹#›</a:t>
            </a:fld>
            <a:endParaRPr lang="sv-SE"/>
          </a:p>
        </p:txBody>
      </p:sp>
    </p:spTree>
    <p:extLst>
      <p:ext uri="{BB962C8B-B14F-4D97-AF65-F5344CB8AC3E}">
        <p14:creationId xmlns:p14="http://schemas.microsoft.com/office/powerpoint/2010/main" val="2383228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9259FC23-6CD0-CE45-B9CB-CBA3DD71B968}" type="datetimeFigureOut">
              <a:rPr lang="sv-SE" smtClean="0"/>
              <a:t>2020-03-13</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962BE873-CF04-E740-87A7-B0DF3B686CE0}" type="slidenum">
              <a:rPr lang="sv-SE" smtClean="0"/>
              <a:t>‹#›</a:t>
            </a:fld>
            <a:endParaRPr lang="sv-SE"/>
          </a:p>
        </p:txBody>
      </p:sp>
    </p:spTree>
    <p:extLst>
      <p:ext uri="{BB962C8B-B14F-4D97-AF65-F5344CB8AC3E}">
        <p14:creationId xmlns:p14="http://schemas.microsoft.com/office/powerpoint/2010/main" val="2582289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9259FC23-6CD0-CE45-B9CB-CBA3DD71B968}" type="datetimeFigureOut">
              <a:rPr lang="sv-SE" smtClean="0"/>
              <a:t>2020-03-13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62BE873-CF04-E740-87A7-B0DF3B686CE0}" type="slidenum">
              <a:rPr lang="sv-SE" smtClean="0"/>
              <a:t>‹#›</a:t>
            </a:fld>
            <a:endParaRPr lang="sv-SE"/>
          </a:p>
        </p:txBody>
      </p:sp>
    </p:spTree>
    <p:extLst>
      <p:ext uri="{BB962C8B-B14F-4D97-AF65-F5344CB8AC3E}">
        <p14:creationId xmlns:p14="http://schemas.microsoft.com/office/powerpoint/2010/main" val="3865165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9259FC23-6CD0-CE45-B9CB-CBA3DD71B968}" type="datetimeFigureOut">
              <a:rPr lang="sv-SE" smtClean="0"/>
              <a:t>2020-03-13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62BE873-CF04-E740-87A7-B0DF3B686CE0}" type="slidenum">
              <a:rPr lang="sv-SE" smtClean="0"/>
              <a:t>‹#›</a:t>
            </a:fld>
            <a:endParaRPr lang="sv-SE"/>
          </a:p>
        </p:txBody>
      </p:sp>
    </p:spTree>
    <p:extLst>
      <p:ext uri="{BB962C8B-B14F-4D97-AF65-F5344CB8AC3E}">
        <p14:creationId xmlns:p14="http://schemas.microsoft.com/office/powerpoint/2010/main" val="3777375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59FC23-6CD0-CE45-B9CB-CBA3DD71B968}" type="datetimeFigureOut">
              <a:rPr lang="sv-SE" smtClean="0"/>
              <a:t>2020-03-13</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2BE873-CF04-E740-87A7-B0DF3B686CE0}" type="slidenum">
              <a:rPr lang="sv-SE" smtClean="0"/>
              <a:t>‹#›</a:t>
            </a:fld>
            <a:endParaRPr lang="sv-SE"/>
          </a:p>
        </p:txBody>
      </p:sp>
    </p:spTree>
    <p:extLst>
      <p:ext uri="{BB962C8B-B14F-4D97-AF65-F5344CB8AC3E}">
        <p14:creationId xmlns:p14="http://schemas.microsoft.com/office/powerpoint/2010/main" val="1628866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4237E5D5-4AA4-9B44-90B7-AA5C0F593E07}"/>
              </a:ext>
            </a:extLst>
          </p:cNvPr>
          <p:cNvSpPr/>
          <p:nvPr userDrawn="1"/>
        </p:nvSpPr>
        <p:spPr>
          <a:xfrm>
            <a:off x="0" y="6284150"/>
            <a:ext cx="9144000" cy="598424"/>
          </a:xfrm>
          <a:prstGeom prst="rect">
            <a:avLst/>
          </a:prstGeom>
          <a:solidFill>
            <a:srgbClr val="5AAFD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
        <p:nvSpPr>
          <p:cNvPr id="2" name="Platshållare för rubrik 1"/>
          <p:cNvSpPr>
            <a:spLocks noGrp="1"/>
          </p:cNvSpPr>
          <p:nvPr>
            <p:ph type="title"/>
          </p:nvPr>
        </p:nvSpPr>
        <p:spPr>
          <a:xfrm>
            <a:off x="457200" y="645339"/>
            <a:ext cx="8229600" cy="1132734"/>
          </a:xfrm>
          <a:prstGeom prst="rect">
            <a:avLst/>
          </a:prstGeom>
        </p:spPr>
        <p:txBody>
          <a:bodyPr vert="horz" lIns="91440" tIns="45720" rIns="91440" bIns="45720" rtlCol="0" anchor="ctr">
            <a:normAutofit/>
          </a:bodyPr>
          <a:lstStyle/>
          <a:p>
            <a:r>
              <a:rPr lang="sv-SE" dirty="0"/>
              <a:t>Klicka här för att ändra format</a:t>
            </a:r>
          </a:p>
        </p:txBody>
      </p:sp>
      <p:sp>
        <p:nvSpPr>
          <p:cNvPr id="3" name="Platshållare för text 2"/>
          <p:cNvSpPr>
            <a:spLocks noGrp="1"/>
          </p:cNvSpPr>
          <p:nvPr>
            <p:ph type="body" idx="1"/>
          </p:nvPr>
        </p:nvSpPr>
        <p:spPr>
          <a:xfrm>
            <a:off x="457200" y="1850273"/>
            <a:ext cx="8229600" cy="4275890"/>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bildnummer 5"/>
          <p:cNvSpPr>
            <a:spLocks noGrp="1"/>
          </p:cNvSpPr>
          <p:nvPr>
            <p:ph type="sldNum" sz="quarter" idx="4"/>
          </p:nvPr>
        </p:nvSpPr>
        <p:spPr>
          <a:xfrm>
            <a:off x="8546122" y="5788856"/>
            <a:ext cx="429903" cy="365125"/>
          </a:xfrm>
          <a:prstGeom prst="rect">
            <a:avLst/>
          </a:prstGeom>
        </p:spPr>
        <p:txBody>
          <a:bodyPr vert="horz" lIns="91440" tIns="45720" rIns="91440" bIns="45720" rtlCol="0" anchor="ctr"/>
          <a:lstStyle>
            <a:lvl1pPr algn="r">
              <a:defRPr sz="1200" b="0" i="0">
                <a:solidFill>
                  <a:schemeClr val="tx1">
                    <a:tint val="75000"/>
                  </a:schemeClr>
                </a:solidFill>
                <a:latin typeface="Trebuchet MS" panose="020B0703020202090204" pitchFamily="34" charset="0"/>
              </a:defRPr>
            </a:lvl1pPr>
          </a:lstStyle>
          <a:p>
            <a:fld id="{962BE873-CF04-E740-87A7-B0DF3B686CE0}" type="slidenum">
              <a:rPr lang="sv-SE" smtClean="0"/>
              <a:pPr/>
              <a:t>‹#›</a:t>
            </a:fld>
            <a:endParaRPr lang="sv-SE" dirty="0"/>
          </a:p>
        </p:txBody>
      </p:sp>
      <p:grpSp>
        <p:nvGrpSpPr>
          <p:cNvPr id="8" name="Grupp 7">
            <a:extLst>
              <a:ext uri="{FF2B5EF4-FFF2-40B4-BE49-F238E27FC236}">
                <a16:creationId xmlns:a16="http://schemas.microsoft.com/office/drawing/2014/main" id="{F7B3C03E-9B28-C447-B048-49EE3631A9AA}"/>
              </a:ext>
            </a:extLst>
          </p:cNvPr>
          <p:cNvGrpSpPr/>
          <p:nvPr userDrawn="1"/>
        </p:nvGrpSpPr>
        <p:grpSpPr>
          <a:xfrm>
            <a:off x="6842426" y="224760"/>
            <a:ext cx="2054156" cy="348379"/>
            <a:chOff x="3347757" y="89904"/>
            <a:chExt cx="2054156" cy="348379"/>
          </a:xfrm>
        </p:grpSpPr>
        <p:pic>
          <p:nvPicPr>
            <p:cNvPr id="9" name="Bildobjekt 8" descr="logotyp_friyta.png">
              <a:extLst>
                <a:ext uri="{FF2B5EF4-FFF2-40B4-BE49-F238E27FC236}">
                  <a16:creationId xmlns:a16="http://schemas.microsoft.com/office/drawing/2014/main" id="{AC978C90-C9BA-E44E-88B7-6E99B411441D}"/>
                </a:ext>
              </a:extLst>
            </p:cNvPr>
            <p:cNvPicPr>
              <a:picLocks noChangeAspect="1"/>
            </p:cNvPicPr>
            <p:nvPr/>
          </p:nvPicPr>
          <p:blipFill rotWithShape="1">
            <a:blip r:embed="rId8">
              <a:extLst>
                <a:ext uri="{28A0092B-C50C-407E-A947-70E740481C1C}">
                  <a14:useLocalDpi xmlns:a14="http://schemas.microsoft.com/office/drawing/2010/main" val="0"/>
                </a:ext>
              </a:extLst>
            </a:blip>
            <a:srcRect l="8336" t="17223" r="8782" b="17423"/>
            <a:stretch/>
          </p:blipFill>
          <p:spPr>
            <a:xfrm>
              <a:off x="4537056" y="89904"/>
              <a:ext cx="864857" cy="348379"/>
            </a:xfrm>
            <a:prstGeom prst="rect">
              <a:avLst/>
            </a:prstGeom>
          </p:spPr>
        </p:pic>
        <p:pic>
          <p:nvPicPr>
            <p:cNvPr id="10" name="Bildobjekt 9" descr="logo_rummet_RGB.eps">
              <a:extLst>
                <a:ext uri="{FF2B5EF4-FFF2-40B4-BE49-F238E27FC236}">
                  <a16:creationId xmlns:a16="http://schemas.microsoft.com/office/drawing/2014/main" id="{C773B939-2ECB-7D40-810A-D7A777929340}"/>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347757" y="89904"/>
              <a:ext cx="1029990" cy="348379"/>
            </a:xfrm>
            <a:prstGeom prst="rect">
              <a:avLst/>
            </a:prstGeom>
          </p:spPr>
        </p:pic>
      </p:grpSp>
      <p:sp>
        <p:nvSpPr>
          <p:cNvPr id="11" name="Platshållare för datum 3">
            <a:extLst>
              <a:ext uri="{FF2B5EF4-FFF2-40B4-BE49-F238E27FC236}">
                <a16:creationId xmlns:a16="http://schemas.microsoft.com/office/drawing/2014/main" id="{74286FC5-8066-D249-B430-BC1DCEA9ADF3}"/>
              </a:ext>
            </a:extLst>
          </p:cNvPr>
          <p:cNvSpPr txBox="1">
            <a:spLocks/>
          </p:cNvSpPr>
          <p:nvPr userDrawn="1"/>
        </p:nvSpPr>
        <p:spPr>
          <a:xfrm>
            <a:off x="179407" y="6400799"/>
            <a:ext cx="5212080" cy="365125"/>
          </a:xfrm>
          <a:prstGeom prst="rect">
            <a:avLst/>
          </a:prstGeom>
        </p:spPr>
        <p:txBody>
          <a:bodyPr vert="horz" lIns="91440" tIns="45720" rIns="91440" bIns="45720" rtlCol="0" anchor="ctr">
            <a:normAutofit/>
          </a:bodyPr>
          <a:lstStyle>
            <a:lvl1pPr marL="0" indent="0" algn="l" defTabSz="457200" rtl="0" eaLnBrk="1" latinLnBrk="0" hangingPunct="1">
              <a:spcBef>
                <a:spcPct val="20000"/>
              </a:spcBef>
              <a:buFont typeface="Arial"/>
              <a:buNone/>
              <a:defRPr sz="1200" b="1" i="0" kern="1200">
                <a:solidFill>
                  <a:srgbClr val="5AAFD7"/>
                </a:solidFill>
                <a:latin typeface="Trebuchet MS" panose="020B0703020202090204" pitchFamily="34" charset="0"/>
                <a:ea typeface="+mn-ea"/>
                <a:cs typeface="+mn-cs"/>
              </a:defRPr>
            </a:lvl1pPr>
            <a:lvl2pPr marL="742950" indent="-285750" algn="l" defTabSz="457200" rtl="0" eaLnBrk="1" latinLnBrk="0" hangingPunct="1">
              <a:spcBef>
                <a:spcPct val="20000"/>
              </a:spcBef>
              <a:buFont typeface="Arial"/>
              <a:buChar char="–"/>
              <a:defRPr sz="1800" b="0" i="0" kern="1200">
                <a:solidFill>
                  <a:schemeClr val="tx1"/>
                </a:solidFill>
                <a:latin typeface="Trebuchet MS" panose="020B0703020202090204" pitchFamily="34" charset="0"/>
                <a:ea typeface="+mn-ea"/>
                <a:cs typeface="+mn-cs"/>
              </a:defRPr>
            </a:lvl2pPr>
            <a:lvl3pPr marL="1143000" indent="-228600" algn="l" defTabSz="457200" rtl="0" eaLnBrk="1" latinLnBrk="0" hangingPunct="1">
              <a:spcBef>
                <a:spcPct val="20000"/>
              </a:spcBef>
              <a:buFont typeface="Arial"/>
              <a:buChar char="•"/>
              <a:defRPr sz="1600" b="0" i="0" kern="1200">
                <a:solidFill>
                  <a:schemeClr val="tx1"/>
                </a:solidFill>
                <a:latin typeface="Trebuchet MS" panose="020B0703020202090204" pitchFamily="34" charset="0"/>
                <a:ea typeface="+mn-ea"/>
                <a:cs typeface="+mn-cs"/>
              </a:defRPr>
            </a:lvl3pPr>
            <a:lvl4pPr marL="1600200" indent="-228600" algn="l" defTabSz="457200" rtl="0" eaLnBrk="1" latinLnBrk="0" hangingPunct="1">
              <a:spcBef>
                <a:spcPct val="20000"/>
              </a:spcBef>
              <a:buFont typeface="Arial"/>
              <a:buChar char="–"/>
              <a:defRPr sz="1400" b="0" i="0" kern="1200">
                <a:solidFill>
                  <a:schemeClr val="tx1"/>
                </a:solidFill>
                <a:latin typeface="Trebuchet MS" panose="020B0703020202090204" pitchFamily="34" charset="0"/>
                <a:ea typeface="+mn-ea"/>
                <a:cs typeface="+mn-cs"/>
              </a:defRPr>
            </a:lvl4pPr>
            <a:lvl5pPr marL="2057400" indent="-228600" algn="l" defTabSz="457200" rtl="0" eaLnBrk="1" latinLnBrk="0" hangingPunct="1">
              <a:spcBef>
                <a:spcPct val="20000"/>
              </a:spcBef>
              <a:buFont typeface="Arial"/>
              <a:buChar char="»"/>
              <a:defRPr sz="1400" b="0" i="0" kern="1200">
                <a:solidFill>
                  <a:schemeClr val="tx1"/>
                </a:solidFill>
                <a:latin typeface="Trebuchet MS" panose="020B0703020202090204" pitchFamily="34" charset="0"/>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r>
              <a:rPr lang="sv-SE" dirty="0">
                <a:solidFill>
                  <a:schemeClr val="bg1"/>
                </a:solidFill>
              </a:rPr>
              <a:t>ORGANISERA OCH BEMANNA 2.0</a:t>
            </a:r>
          </a:p>
        </p:txBody>
      </p:sp>
    </p:spTree>
    <p:extLst>
      <p:ext uri="{BB962C8B-B14F-4D97-AF65-F5344CB8AC3E}">
        <p14:creationId xmlns:p14="http://schemas.microsoft.com/office/powerpoint/2010/main" val="24905513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lgn="l" defTabSz="457200" rtl="0" eaLnBrk="1" latinLnBrk="0" hangingPunct="1">
        <a:spcBef>
          <a:spcPct val="0"/>
        </a:spcBef>
        <a:buNone/>
        <a:defRPr sz="3000" b="1" i="0" kern="1200">
          <a:solidFill>
            <a:srgbClr val="5AAFD7"/>
          </a:solidFill>
          <a:latin typeface="Trebuchet MS" panose="020B0703020202090204" pitchFamily="34" charset="0"/>
          <a:ea typeface="+mj-ea"/>
          <a:cs typeface="+mj-cs"/>
        </a:defRPr>
      </a:lvl1pPr>
    </p:titleStyle>
    <p:bodyStyle>
      <a:lvl1pPr marL="342900" indent="-342900" algn="l" defTabSz="457200" rtl="0" eaLnBrk="1" latinLnBrk="0" hangingPunct="1">
        <a:spcBef>
          <a:spcPct val="20000"/>
        </a:spcBef>
        <a:buFont typeface="Arial"/>
        <a:buChar char="•"/>
        <a:defRPr sz="1800" b="0" i="0" kern="1200">
          <a:solidFill>
            <a:schemeClr val="tx1"/>
          </a:solidFill>
          <a:latin typeface="Trebuchet MS" panose="020B0703020202090204" pitchFamily="34" charset="0"/>
          <a:ea typeface="+mn-ea"/>
          <a:cs typeface="+mn-cs"/>
        </a:defRPr>
      </a:lvl1pPr>
      <a:lvl2pPr marL="742950" indent="-285750" algn="l" defTabSz="457200" rtl="0" eaLnBrk="1" latinLnBrk="0" hangingPunct="1">
        <a:spcBef>
          <a:spcPct val="20000"/>
        </a:spcBef>
        <a:buFont typeface="Arial"/>
        <a:buChar char="–"/>
        <a:defRPr sz="1600" b="0" i="0" kern="1200">
          <a:solidFill>
            <a:schemeClr val="tx1"/>
          </a:solidFill>
          <a:latin typeface="Trebuchet MS" panose="020B0703020202090204" pitchFamily="34" charset="0"/>
          <a:ea typeface="+mn-ea"/>
          <a:cs typeface="+mn-cs"/>
        </a:defRPr>
      </a:lvl2pPr>
      <a:lvl3pPr marL="1143000" indent="-228600" algn="l" defTabSz="457200" rtl="0" eaLnBrk="1" latinLnBrk="0" hangingPunct="1">
        <a:spcBef>
          <a:spcPct val="20000"/>
        </a:spcBef>
        <a:buFont typeface="Arial"/>
        <a:buChar char="•"/>
        <a:defRPr sz="1400" b="0" i="0" kern="1200">
          <a:solidFill>
            <a:schemeClr val="tx1"/>
          </a:solidFill>
          <a:latin typeface="Trebuchet MS" panose="020B0703020202090204" pitchFamily="34" charset="0"/>
          <a:ea typeface="+mn-ea"/>
          <a:cs typeface="+mn-cs"/>
        </a:defRPr>
      </a:lvl3pPr>
      <a:lvl4pPr marL="1600200" indent="-228600" algn="l" defTabSz="457200" rtl="0" eaLnBrk="1" latinLnBrk="0" hangingPunct="1">
        <a:spcBef>
          <a:spcPct val="20000"/>
        </a:spcBef>
        <a:buFont typeface="Arial"/>
        <a:buChar char="–"/>
        <a:defRPr sz="1200" b="0" i="0" kern="1200">
          <a:solidFill>
            <a:schemeClr val="tx1"/>
          </a:solidFill>
          <a:latin typeface="Trebuchet MS" panose="020B0703020202090204" pitchFamily="34" charset="0"/>
          <a:ea typeface="+mn-ea"/>
          <a:cs typeface="+mn-cs"/>
        </a:defRPr>
      </a:lvl4pPr>
      <a:lvl5pPr marL="2057400" indent="-228600" algn="l" defTabSz="457200" rtl="0" eaLnBrk="1" latinLnBrk="0" hangingPunct="1">
        <a:spcBef>
          <a:spcPct val="20000"/>
        </a:spcBef>
        <a:buFont typeface="Arial"/>
        <a:buChar char="»"/>
        <a:defRPr sz="1200" b="0" i="0" kern="1200">
          <a:solidFill>
            <a:schemeClr val="tx1"/>
          </a:solidFill>
          <a:latin typeface="Trebuchet MS" panose="020B0703020202090204"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9.emf"/></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hyperlink" Target="https://skr.se/arbetsgivarekollektivavtal/personalochkompetensforsorjning/heltid/heltidspaket.31775.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0" y="7620"/>
            <a:ext cx="9144000" cy="6858000"/>
          </a:xfrm>
          <a:prstGeom prst="rect">
            <a:avLst/>
          </a:prstGeom>
          <a:solidFill>
            <a:srgbClr val="CAE5E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
        <p:nvSpPr>
          <p:cNvPr id="6" name="textruta 5"/>
          <p:cNvSpPr txBox="1"/>
          <p:nvPr/>
        </p:nvSpPr>
        <p:spPr>
          <a:xfrm>
            <a:off x="0" y="1980203"/>
            <a:ext cx="9144000" cy="2569934"/>
          </a:xfrm>
          <a:prstGeom prst="rect">
            <a:avLst/>
          </a:prstGeom>
          <a:noFill/>
        </p:spPr>
        <p:txBody>
          <a:bodyPr wrap="square" rtlCol="0">
            <a:spAutoFit/>
          </a:bodyPr>
          <a:lstStyle/>
          <a:p>
            <a:pPr algn="ctr">
              <a:lnSpc>
                <a:spcPct val="150000"/>
              </a:lnSpc>
            </a:pPr>
            <a:r>
              <a:rPr lang="sv-SE" sz="5400" b="1" i="1" dirty="0" smtClean="0">
                <a:solidFill>
                  <a:srgbClr val="5AAFD7"/>
                </a:solidFill>
                <a:latin typeface="Trebuchet MS"/>
                <a:cs typeface="Trebuchet MS"/>
              </a:rPr>
              <a:t>Heltidsresan i praktiken</a:t>
            </a:r>
          </a:p>
          <a:p>
            <a:pPr algn="ctr"/>
            <a:r>
              <a:rPr lang="sv-SE" sz="4000" dirty="0" smtClean="0">
                <a:solidFill>
                  <a:srgbClr val="5AAFD7"/>
                </a:solidFill>
                <a:latin typeface="Trebuchet MS"/>
                <a:cs typeface="Trebuchet MS"/>
              </a:rPr>
              <a:t>Våren 2020</a:t>
            </a:r>
          </a:p>
          <a:p>
            <a:pPr algn="ctr"/>
            <a:r>
              <a:rPr lang="sv-SE" sz="4000" dirty="0">
                <a:solidFill>
                  <a:srgbClr val="5AAFD7"/>
                </a:solidFill>
                <a:latin typeface="Trebuchet MS"/>
                <a:cs typeface="Trebuchet MS"/>
              </a:rPr>
              <a:t>Heltidsresan </a:t>
            </a:r>
            <a:r>
              <a:rPr lang="sv-SE" sz="4000" dirty="0" smtClean="0">
                <a:solidFill>
                  <a:srgbClr val="5AAFD7"/>
                </a:solidFill>
                <a:latin typeface="Trebuchet MS"/>
                <a:cs typeface="Trebuchet MS"/>
              </a:rPr>
              <a:t>SKR </a:t>
            </a:r>
            <a:r>
              <a:rPr lang="sv-SE" sz="4000" dirty="0">
                <a:solidFill>
                  <a:srgbClr val="5AAFD7"/>
                </a:solidFill>
                <a:latin typeface="Trebuchet MS"/>
                <a:cs typeface="Trebuchet MS"/>
              </a:rPr>
              <a:t>och Kommunal </a:t>
            </a:r>
          </a:p>
        </p:txBody>
      </p:sp>
    </p:spTree>
    <p:extLst>
      <p:ext uri="{BB962C8B-B14F-4D97-AF65-F5344CB8AC3E}">
        <p14:creationId xmlns:p14="http://schemas.microsoft.com/office/powerpoint/2010/main" val="10632796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0" y="6259576"/>
            <a:ext cx="9144000" cy="598424"/>
          </a:xfrm>
          <a:prstGeom prst="rect">
            <a:avLst/>
          </a:prstGeom>
          <a:solidFill>
            <a:srgbClr val="CAE5E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
        <p:nvSpPr>
          <p:cNvPr id="9" name="Platshållare för innehåll 8"/>
          <p:cNvSpPr>
            <a:spLocks noGrp="1"/>
          </p:cNvSpPr>
          <p:nvPr>
            <p:ph idx="1"/>
          </p:nvPr>
        </p:nvSpPr>
        <p:spPr>
          <a:xfrm>
            <a:off x="468784" y="1575625"/>
            <a:ext cx="8675216" cy="4901375"/>
          </a:xfrm>
        </p:spPr>
        <p:txBody>
          <a:bodyPr>
            <a:noAutofit/>
          </a:bodyPr>
          <a:lstStyle/>
          <a:p>
            <a:pPr marL="514350" indent="-514350">
              <a:buFont typeface="+mj-lt"/>
              <a:buAutoNum type="arabicPeriod"/>
            </a:pPr>
            <a:r>
              <a:rPr lang="sv-SE" sz="2400" dirty="0" smtClean="0">
                <a:latin typeface="Trebuchet MS" panose="020B0603020202020204" pitchFamily="34" charset="0"/>
              </a:rPr>
              <a:t>Gör medarbetarna delaktiga i förändringen  </a:t>
            </a:r>
            <a:endParaRPr lang="sv-SE" sz="2400" dirty="0">
              <a:latin typeface="Trebuchet MS" panose="020B0603020202020204" pitchFamily="34" charset="0"/>
            </a:endParaRPr>
          </a:p>
          <a:p>
            <a:pPr marL="514350" indent="-514350">
              <a:buFont typeface="+mj-lt"/>
              <a:buAutoNum type="arabicPeriod"/>
            </a:pPr>
            <a:r>
              <a:rPr lang="sv-SE" sz="2400" dirty="0" smtClean="0">
                <a:latin typeface="Trebuchet MS" panose="020B0603020202020204" pitchFamily="34" charset="0"/>
              </a:rPr>
              <a:t>Flytta arbetsuppgifter från </a:t>
            </a:r>
            <a:r>
              <a:rPr lang="sv-SE" sz="2400" dirty="0">
                <a:latin typeface="Trebuchet MS" panose="020B0603020202020204" pitchFamily="34" charset="0"/>
              </a:rPr>
              <a:t>toppar till </a:t>
            </a:r>
            <a:r>
              <a:rPr lang="sv-SE" sz="2400" dirty="0" smtClean="0">
                <a:latin typeface="Trebuchet MS" panose="020B0603020202020204" pitchFamily="34" charset="0"/>
              </a:rPr>
              <a:t>dalar</a:t>
            </a:r>
          </a:p>
          <a:p>
            <a:pPr marL="514350" indent="-514350">
              <a:buFont typeface="+mj-lt"/>
              <a:buAutoNum type="arabicPeriod"/>
            </a:pPr>
            <a:r>
              <a:rPr lang="sv-SE" sz="2400" dirty="0" smtClean="0">
                <a:latin typeface="Trebuchet MS" panose="020B0603020202020204" pitchFamily="34" charset="0"/>
              </a:rPr>
              <a:t>Samplanera med andra avdelningar och enheter</a:t>
            </a:r>
          </a:p>
          <a:p>
            <a:pPr marL="514350" indent="-514350">
              <a:buFont typeface="+mj-lt"/>
              <a:buAutoNum type="arabicPeriod"/>
            </a:pPr>
            <a:r>
              <a:rPr lang="sv-SE" sz="2400" dirty="0" smtClean="0">
                <a:latin typeface="Trebuchet MS" panose="020B0603020202020204" pitchFamily="34" charset="0"/>
              </a:rPr>
              <a:t>Identifiera och hantera motstånd till förändringar</a:t>
            </a:r>
          </a:p>
          <a:p>
            <a:pPr marL="514350" indent="-514350">
              <a:buFont typeface="+mj-lt"/>
              <a:buAutoNum type="arabicPeriod"/>
            </a:pPr>
            <a:r>
              <a:rPr lang="sv-SE" sz="2400" dirty="0">
                <a:latin typeface="Trebuchet MS" panose="020B0603020202020204" pitchFamily="34" charset="0"/>
              </a:rPr>
              <a:t>Avveckla önskad sysselsättningsgrad </a:t>
            </a:r>
            <a:endParaRPr lang="sv-SE" sz="2400" dirty="0" smtClean="0">
              <a:latin typeface="Trebuchet MS" panose="020B0603020202020204" pitchFamily="34" charset="0"/>
            </a:endParaRPr>
          </a:p>
          <a:p>
            <a:pPr marL="514350" indent="-514350">
              <a:buFont typeface="+mj-lt"/>
              <a:buAutoNum type="arabicPeriod"/>
            </a:pPr>
            <a:r>
              <a:rPr lang="sv-SE" sz="2400" dirty="0" smtClean="0">
                <a:latin typeface="Trebuchet MS" panose="020B0603020202020204" pitchFamily="34" charset="0"/>
              </a:rPr>
              <a:t>Alla </a:t>
            </a:r>
            <a:r>
              <a:rPr lang="sv-SE" sz="2400" dirty="0">
                <a:latin typeface="Trebuchet MS" panose="020B0603020202020204" pitchFamily="34" charset="0"/>
              </a:rPr>
              <a:t>nyanställningar ska vara på heltid </a:t>
            </a:r>
            <a:endParaRPr lang="sv-SE" sz="2400" dirty="0" smtClean="0">
              <a:latin typeface="Trebuchet MS" panose="020B0603020202020204" pitchFamily="34" charset="0"/>
            </a:endParaRPr>
          </a:p>
          <a:p>
            <a:pPr marL="514350" indent="-514350">
              <a:buFont typeface="+mj-lt"/>
              <a:buAutoNum type="arabicPeriod"/>
            </a:pPr>
            <a:r>
              <a:rPr lang="sv-SE" sz="2400" dirty="0" smtClean="0">
                <a:latin typeface="Trebuchet MS" panose="020B0603020202020204" pitchFamily="34" charset="0"/>
              </a:rPr>
              <a:t>Erbjud </a:t>
            </a:r>
            <a:r>
              <a:rPr lang="sv-SE" sz="2400" dirty="0">
                <a:latin typeface="Trebuchet MS" panose="020B0603020202020204" pitchFamily="34" charset="0"/>
              </a:rPr>
              <a:t>alla anställda </a:t>
            </a:r>
            <a:r>
              <a:rPr lang="sv-SE" sz="2400" dirty="0" smtClean="0">
                <a:latin typeface="Trebuchet MS" panose="020B0603020202020204" pitchFamily="34" charset="0"/>
              </a:rPr>
              <a:t>heltidsarbete</a:t>
            </a:r>
          </a:p>
          <a:p>
            <a:pPr marL="0" indent="0">
              <a:buNone/>
            </a:pPr>
            <a:r>
              <a:rPr lang="sv-SE" sz="2800" dirty="0" smtClean="0">
                <a:latin typeface="Trebuchet MS" panose="020B0603020202020204" pitchFamily="34" charset="0"/>
              </a:rPr>
              <a:t> </a:t>
            </a:r>
            <a:endParaRPr lang="sv-SE" sz="2800" dirty="0">
              <a:latin typeface="Trebuchet MS" panose="020B0603020202020204" pitchFamily="34" charset="0"/>
            </a:endParaRPr>
          </a:p>
        </p:txBody>
      </p:sp>
      <p:sp>
        <p:nvSpPr>
          <p:cNvPr id="10" name="Rubrik 12"/>
          <p:cNvSpPr txBox="1">
            <a:spLocks/>
          </p:cNvSpPr>
          <p:nvPr/>
        </p:nvSpPr>
        <p:spPr>
          <a:xfrm>
            <a:off x="457200" y="492354"/>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sv-SE" sz="2700" b="1" dirty="0" smtClean="0">
                <a:solidFill>
                  <a:srgbClr val="5AAFD7"/>
                </a:solidFill>
                <a:latin typeface="Trebuchet MS"/>
                <a:cs typeface="Trebuchet MS"/>
              </a:rPr>
              <a:t>Checklista: Från deltids- till heltidsorganisation</a:t>
            </a:r>
          </a:p>
        </p:txBody>
      </p:sp>
      <p:pic>
        <p:nvPicPr>
          <p:cNvPr id="8" name="Bildobjekt 7">
            <a:extLst>
              <a:ext uri="{FF2B5EF4-FFF2-40B4-BE49-F238E27FC236}">
                <a16:creationId xmlns:a16="http://schemas.microsoft.com/office/drawing/2014/main" id="{3BC98E15-B69A-544B-A1F3-186AB5E63E1E}"/>
              </a:ext>
            </a:extLst>
          </p:cNvPr>
          <p:cNvPicPr>
            <a:picLocks noChangeAspect="1"/>
          </p:cNvPicPr>
          <p:nvPr/>
        </p:nvPicPr>
        <p:blipFill rotWithShape="1">
          <a:blip r:embed="rId3"/>
          <a:srcRect b="17245"/>
          <a:stretch/>
        </p:blipFill>
        <p:spPr>
          <a:xfrm>
            <a:off x="5625296" y="4247909"/>
            <a:ext cx="3574679" cy="2079649"/>
          </a:xfrm>
          <a:prstGeom prst="rect">
            <a:avLst/>
          </a:prstGeom>
        </p:spPr>
      </p:pic>
      <p:pic>
        <p:nvPicPr>
          <p:cNvPr id="11" name="Platshållare för innehåll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15809" y="129607"/>
            <a:ext cx="1219200" cy="459832"/>
          </a:xfrm>
          <a:prstGeom prst="rect">
            <a:avLst/>
          </a:prstGeom>
        </p:spPr>
      </p:pic>
      <p:pic>
        <p:nvPicPr>
          <p:cNvPr id="12" name="Bildobjekt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17935" y="148033"/>
            <a:ext cx="1319169" cy="445879"/>
          </a:xfrm>
          <a:prstGeom prst="rect">
            <a:avLst/>
          </a:prstGeom>
        </p:spPr>
      </p:pic>
    </p:spTree>
    <p:extLst>
      <p:ext uri="{BB962C8B-B14F-4D97-AF65-F5344CB8AC3E}">
        <p14:creationId xmlns:p14="http://schemas.microsoft.com/office/powerpoint/2010/main" val="1482100430"/>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0" y="7620"/>
            <a:ext cx="9144000" cy="6858000"/>
          </a:xfrm>
          <a:prstGeom prst="rect">
            <a:avLst/>
          </a:prstGeom>
          <a:solidFill>
            <a:srgbClr val="CAE5E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
        <p:nvSpPr>
          <p:cNvPr id="6" name="textruta 5"/>
          <p:cNvSpPr txBox="1"/>
          <p:nvPr/>
        </p:nvSpPr>
        <p:spPr>
          <a:xfrm>
            <a:off x="0" y="2493918"/>
            <a:ext cx="9144000" cy="861774"/>
          </a:xfrm>
          <a:prstGeom prst="rect">
            <a:avLst/>
          </a:prstGeom>
          <a:noFill/>
        </p:spPr>
        <p:txBody>
          <a:bodyPr wrap="square" rtlCol="0">
            <a:spAutoFit/>
          </a:bodyPr>
          <a:lstStyle/>
          <a:p>
            <a:pPr algn="ctr"/>
            <a:r>
              <a:rPr lang="sv-SE" sz="5000" b="1" dirty="0" smtClean="0">
                <a:solidFill>
                  <a:srgbClr val="5AAFD7"/>
                </a:solidFill>
                <a:latin typeface="Trebuchet MS"/>
                <a:cs typeface="Trebuchet MS"/>
              </a:rPr>
              <a:t>Bakgrund och fakta</a:t>
            </a:r>
          </a:p>
        </p:txBody>
      </p:sp>
    </p:spTree>
    <p:extLst>
      <p:ext uri="{BB962C8B-B14F-4D97-AF65-F5344CB8AC3E}">
        <p14:creationId xmlns:p14="http://schemas.microsoft.com/office/powerpoint/2010/main" val="35633648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0" y="6259576"/>
            <a:ext cx="9144000" cy="598424"/>
          </a:xfrm>
          <a:prstGeom prst="rect">
            <a:avLst/>
          </a:prstGeom>
          <a:solidFill>
            <a:srgbClr val="CAE5E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
        <p:nvSpPr>
          <p:cNvPr id="10" name="Platshållare för innehåll 2"/>
          <p:cNvSpPr>
            <a:spLocks noGrp="1"/>
          </p:cNvSpPr>
          <p:nvPr>
            <p:ph idx="1"/>
          </p:nvPr>
        </p:nvSpPr>
        <p:spPr>
          <a:xfrm>
            <a:off x="371474" y="1498036"/>
            <a:ext cx="8467725" cy="4525963"/>
          </a:xfrm>
        </p:spPr>
        <p:txBody>
          <a:bodyPr>
            <a:normAutofit fontScale="25000" lnSpcReduction="20000"/>
          </a:bodyPr>
          <a:lstStyle/>
          <a:p>
            <a:pPr>
              <a:lnSpc>
                <a:spcPct val="120000"/>
              </a:lnSpc>
            </a:pPr>
            <a:r>
              <a:rPr lang="sv-SE" sz="7200" dirty="0" smtClean="0"/>
              <a:t>Under </a:t>
            </a:r>
            <a:r>
              <a:rPr lang="sv-SE" sz="7200" dirty="0"/>
              <a:t>åren  2015 – </a:t>
            </a:r>
            <a:r>
              <a:rPr lang="sv-SE" sz="7200" dirty="0" smtClean="0"/>
              <a:t>2018: </a:t>
            </a:r>
            <a:endParaRPr lang="sv-SE" sz="7200" dirty="0"/>
          </a:p>
          <a:p>
            <a:pPr lvl="1">
              <a:lnSpc>
                <a:spcPct val="120000"/>
              </a:lnSpc>
            </a:pPr>
            <a:r>
              <a:rPr lang="sv-SE" sz="6400" dirty="0"/>
              <a:t>Antalet </a:t>
            </a:r>
            <a:r>
              <a:rPr lang="sv-SE" sz="6400" b="1" dirty="0"/>
              <a:t>heltidsarbetande</a:t>
            </a:r>
            <a:r>
              <a:rPr lang="sv-SE" sz="6400" dirty="0"/>
              <a:t> månadsavlönade i </a:t>
            </a:r>
            <a:r>
              <a:rPr lang="sv-SE" sz="6400" dirty="0" smtClean="0"/>
              <a:t>kommuner och regioner har ökat </a:t>
            </a:r>
            <a:r>
              <a:rPr lang="sv-SE" sz="6400" dirty="0"/>
              <a:t>med </a:t>
            </a:r>
            <a:r>
              <a:rPr lang="sv-SE" sz="6400" dirty="0" smtClean="0"/>
              <a:t/>
            </a:r>
            <a:br>
              <a:rPr lang="sv-SE" sz="6400" dirty="0" smtClean="0"/>
            </a:br>
            <a:r>
              <a:rPr lang="sv-SE" sz="6400" dirty="0" smtClean="0"/>
              <a:t>drygt 86 000</a:t>
            </a:r>
            <a:endParaRPr lang="sv-SE" sz="6400" dirty="0"/>
          </a:p>
          <a:p>
            <a:pPr lvl="1">
              <a:lnSpc>
                <a:spcPct val="120000"/>
              </a:lnSpc>
            </a:pPr>
            <a:r>
              <a:rPr lang="sv-SE" sz="6400" dirty="0" smtClean="0"/>
              <a:t>Andelen </a:t>
            </a:r>
            <a:r>
              <a:rPr lang="sv-SE" sz="6400" b="1" dirty="0" smtClean="0"/>
              <a:t>heltidsarbetande</a:t>
            </a:r>
            <a:r>
              <a:rPr lang="sv-SE" sz="6400" dirty="0" smtClean="0"/>
              <a:t> har ökat </a:t>
            </a:r>
            <a:r>
              <a:rPr lang="sv-SE" sz="6400" dirty="0"/>
              <a:t>med </a:t>
            </a:r>
            <a:r>
              <a:rPr lang="sv-SE" sz="6400" dirty="0" smtClean="0"/>
              <a:t>nästan 4 </a:t>
            </a:r>
            <a:r>
              <a:rPr lang="sv-SE" sz="6400" dirty="0"/>
              <a:t>procentenheter i kommunerna och </a:t>
            </a:r>
            <a:r>
              <a:rPr lang="sv-SE" sz="6400" dirty="0" smtClean="0"/>
              <a:t>drygt </a:t>
            </a:r>
            <a:br>
              <a:rPr lang="sv-SE" sz="6400" dirty="0" smtClean="0"/>
            </a:br>
            <a:r>
              <a:rPr lang="sv-SE" sz="6400" dirty="0" smtClean="0"/>
              <a:t>2 </a:t>
            </a:r>
            <a:r>
              <a:rPr lang="sv-SE" sz="6400" dirty="0"/>
              <a:t>procentenheter i </a:t>
            </a:r>
            <a:r>
              <a:rPr lang="sv-SE" sz="6400" dirty="0" smtClean="0"/>
              <a:t>regionerna </a:t>
            </a:r>
            <a:endParaRPr lang="sv-SE" sz="6400" dirty="0"/>
          </a:p>
          <a:p>
            <a:pPr lvl="1">
              <a:lnSpc>
                <a:spcPct val="120000"/>
              </a:lnSpc>
            </a:pPr>
            <a:r>
              <a:rPr lang="sv-SE" sz="6400" dirty="0" smtClean="0"/>
              <a:t>Antalet </a:t>
            </a:r>
            <a:r>
              <a:rPr lang="sv-SE" sz="6400" b="1" dirty="0" smtClean="0"/>
              <a:t>heltidsanställda</a:t>
            </a:r>
            <a:r>
              <a:rPr lang="sv-SE" sz="6400" dirty="0" smtClean="0"/>
              <a:t> månadsavlönade har under samma period ökat med 117 000</a:t>
            </a:r>
          </a:p>
          <a:p>
            <a:pPr>
              <a:lnSpc>
                <a:spcPct val="120000"/>
              </a:lnSpc>
            </a:pPr>
            <a:endParaRPr lang="sv-SE" sz="2000" dirty="0"/>
          </a:p>
          <a:p>
            <a:pPr>
              <a:lnSpc>
                <a:spcPct val="120000"/>
              </a:lnSpc>
            </a:pPr>
            <a:r>
              <a:rPr lang="sv-SE" sz="7200" dirty="0" smtClean="0"/>
              <a:t>I </a:t>
            </a:r>
            <a:r>
              <a:rPr lang="sv-SE" sz="7200" dirty="0"/>
              <a:t>november 2018 </a:t>
            </a:r>
            <a:r>
              <a:rPr lang="sv-SE" sz="7200" dirty="0" smtClean="0"/>
              <a:t>var andelen heltidsarbetande 68 procent i kommunerna och 69 </a:t>
            </a:r>
            <a:r>
              <a:rPr lang="sv-SE" sz="7200" dirty="0"/>
              <a:t>procent </a:t>
            </a:r>
            <a:r>
              <a:rPr lang="sv-SE" sz="7200" dirty="0" smtClean="0"/>
              <a:t>i regionerna</a:t>
            </a:r>
            <a:endParaRPr lang="sv-SE" sz="7200" dirty="0"/>
          </a:p>
          <a:p>
            <a:pPr>
              <a:lnSpc>
                <a:spcPct val="120000"/>
              </a:lnSpc>
            </a:pPr>
            <a:r>
              <a:rPr lang="sv-SE" sz="7200" dirty="0"/>
              <a:t>D</a:t>
            </a:r>
            <a:r>
              <a:rPr lang="sv-SE" sz="7200" dirty="0" smtClean="0"/>
              <a:t>et är </a:t>
            </a:r>
            <a:r>
              <a:rPr lang="sv-SE" sz="7200" dirty="0"/>
              <a:t>stora skillnader mellan olika arbetsgivare och olika </a:t>
            </a:r>
            <a:r>
              <a:rPr lang="sv-SE" sz="7200" dirty="0" smtClean="0"/>
              <a:t>verksamheter. </a:t>
            </a:r>
          </a:p>
          <a:p>
            <a:pPr>
              <a:lnSpc>
                <a:spcPct val="120000"/>
              </a:lnSpc>
            </a:pPr>
            <a:r>
              <a:rPr lang="sv-SE" sz="7200" dirty="0" smtClean="0"/>
              <a:t>Andelen heltidsarbetande inom kommunal vård och omsorg låg 2018 på 52 procent och inom primärvården arbetade 58 procent heltid.</a:t>
            </a:r>
            <a:endParaRPr lang="sv-SE" sz="7200" dirty="0"/>
          </a:p>
          <a:p>
            <a:endParaRPr lang="sv-SE" sz="4800" dirty="0"/>
          </a:p>
          <a:p>
            <a:pPr marL="342900" lvl="1" indent="-342900">
              <a:buFont typeface="Arial" panose="020B0604020202020204" pitchFamily="34" charset="0"/>
              <a:buChar char="•"/>
            </a:pPr>
            <a:endParaRPr lang="sv-SE" sz="3200" dirty="0">
              <a:latin typeface="Georgia" panose="02040502050405020303" pitchFamily="18" charset="0"/>
            </a:endParaRPr>
          </a:p>
          <a:p>
            <a:pPr marL="342900" lvl="1" indent="-342900">
              <a:buFont typeface="Arial" panose="020B0604020202020204" pitchFamily="34" charset="0"/>
              <a:buChar char="•"/>
            </a:pPr>
            <a:endParaRPr lang="sv-SE" sz="3200" dirty="0">
              <a:latin typeface="Georgia" panose="02040502050405020303" pitchFamily="18" charset="0"/>
            </a:endParaRPr>
          </a:p>
          <a:p>
            <a:pPr marL="0" indent="0">
              <a:buNone/>
            </a:pPr>
            <a:r>
              <a:rPr lang="sv-SE" sz="2100" dirty="0"/>
              <a:t/>
            </a:r>
            <a:br>
              <a:rPr lang="sv-SE" sz="2100" dirty="0"/>
            </a:br>
            <a:endParaRPr lang="sv-SE" sz="2100" dirty="0"/>
          </a:p>
        </p:txBody>
      </p:sp>
      <p:sp>
        <p:nvSpPr>
          <p:cNvPr id="9" name="Rubrik 12"/>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sv-SE" sz="3000" b="1" dirty="0" smtClean="0">
                <a:solidFill>
                  <a:srgbClr val="5AAFD7"/>
                </a:solidFill>
                <a:latin typeface="Trebuchet MS"/>
              </a:rPr>
              <a:t>UTVECKLINGEN AV HELTIDSARBETET </a:t>
            </a:r>
            <a:endParaRPr lang="sv-SE" sz="3000" b="1" dirty="0">
              <a:solidFill>
                <a:srgbClr val="5AAFD7"/>
              </a:solidFill>
              <a:latin typeface="Trebuchet MS"/>
            </a:endParaRPr>
          </a:p>
        </p:txBody>
      </p:sp>
      <p:pic>
        <p:nvPicPr>
          <p:cNvPr id="8" name="Platshållare för innehåll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15809" y="129607"/>
            <a:ext cx="1219200" cy="459832"/>
          </a:xfrm>
          <a:prstGeom prst="rect">
            <a:avLst/>
          </a:prstGeom>
        </p:spPr>
      </p:pic>
      <p:pic>
        <p:nvPicPr>
          <p:cNvPr id="11" name="Bildobjekt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17935" y="148033"/>
            <a:ext cx="1319169" cy="445879"/>
          </a:xfrm>
          <a:prstGeom prst="rect">
            <a:avLst/>
          </a:prstGeom>
        </p:spPr>
      </p:pic>
    </p:spTree>
    <p:extLst>
      <p:ext uri="{BB962C8B-B14F-4D97-AF65-F5344CB8AC3E}">
        <p14:creationId xmlns:p14="http://schemas.microsoft.com/office/powerpoint/2010/main" val="15471529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0" y="6259576"/>
            <a:ext cx="9144000" cy="598424"/>
          </a:xfrm>
          <a:prstGeom prst="rect">
            <a:avLst/>
          </a:prstGeom>
          <a:solidFill>
            <a:srgbClr val="CAE5E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
        <p:nvSpPr>
          <p:cNvPr id="9" name="Platshållare för innehåll 8"/>
          <p:cNvSpPr>
            <a:spLocks noGrp="1"/>
          </p:cNvSpPr>
          <p:nvPr>
            <p:ph idx="1"/>
          </p:nvPr>
        </p:nvSpPr>
        <p:spPr>
          <a:xfrm>
            <a:off x="468784" y="1444995"/>
            <a:ext cx="7963992" cy="4901375"/>
          </a:xfrm>
        </p:spPr>
        <p:txBody>
          <a:bodyPr>
            <a:noAutofit/>
          </a:bodyPr>
          <a:lstStyle/>
          <a:p>
            <a:r>
              <a:rPr lang="sv-SE" sz="2400" dirty="0" smtClean="0">
                <a:latin typeface="Trebuchet MS" panose="020B0603020202020204" pitchFamily="34" charset="0"/>
              </a:rPr>
              <a:t>Kontinuerlig ökning av antalet heltidsarbetande</a:t>
            </a:r>
            <a:endParaRPr lang="sv-SE" sz="2400" dirty="0">
              <a:latin typeface="Trebuchet MS" panose="020B0603020202020204" pitchFamily="34" charset="0"/>
            </a:endParaRPr>
          </a:p>
          <a:p>
            <a:r>
              <a:rPr lang="sv-SE" sz="2400" dirty="0" smtClean="0">
                <a:latin typeface="Trebuchet MS" panose="020B0603020202020204" pitchFamily="34" charset="0"/>
              </a:rPr>
              <a:t>86 000 fler heltidsarbetande 2015-2018</a:t>
            </a:r>
          </a:p>
        </p:txBody>
      </p:sp>
      <p:sp>
        <p:nvSpPr>
          <p:cNvPr id="10" name="Rubrik 12"/>
          <p:cNvSpPr txBox="1">
            <a:spLocks/>
          </p:cNvSpPr>
          <p:nvPr/>
        </p:nvSpPr>
        <p:spPr>
          <a:xfrm>
            <a:off x="457200" y="492354"/>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sv-SE" sz="2700" b="1" dirty="0" smtClean="0">
                <a:solidFill>
                  <a:srgbClr val="5AAFD7"/>
                </a:solidFill>
                <a:latin typeface="Trebuchet MS"/>
                <a:cs typeface="Trebuchet MS"/>
              </a:rPr>
              <a:t>Allt fler arbetar heltid  </a:t>
            </a:r>
            <a:endParaRPr lang="sv-SE" sz="2700" b="1" dirty="0">
              <a:solidFill>
                <a:srgbClr val="5AAFD7"/>
              </a:solidFill>
              <a:latin typeface="Trebuchet MS"/>
              <a:cs typeface="Trebuchet MS"/>
            </a:endParaRPr>
          </a:p>
        </p:txBody>
      </p:sp>
      <p:grpSp>
        <p:nvGrpSpPr>
          <p:cNvPr id="5" name="Grupp 4"/>
          <p:cNvGrpSpPr/>
          <p:nvPr/>
        </p:nvGrpSpPr>
        <p:grpSpPr>
          <a:xfrm>
            <a:off x="204137" y="2443642"/>
            <a:ext cx="8704729" cy="3797981"/>
            <a:chOff x="439271" y="2626524"/>
            <a:chExt cx="10902782" cy="4009551"/>
          </a:xfrm>
        </p:grpSpPr>
        <p:pic>
          <p:nvPicPr>
            <p:cNvPr id="11" name="Bildobjekt 10"/>
            <p:cNvPicPr>
              <a:picLocks noChangeAspect="1"/>
            </p:cNvPicPr>
            <p:nvPr/>
          </p:nvPicPr>
          <p:blipFill>
            <a:blip r:embed="rId3"/>
            <a:stretch>
              <a:fillRect/>
            </a:stretch>
          </p:blipFill>
          <p:spPr>
            <a:xfrm>
              <a:off x="6201744" y="2626524"/>
              <a:ext cx="5140309" cy="3226625"/>
            </a:xfrm>
            <a:prstGeom prst="rect">
              <a:avLst/>
            </a:prstGeom>
          </p:spPr>
        </p:pic>
        <p:pic>
          <p:nvPicPr>
            <p:cNvPr id="12" name="Bildobjekt 11"/>
            <p:cNvPicPr>
              <a:picLocks noChangeAspect="1"/>
            </p:cNvPicPr>
            <p:nvPr/>
          </p:nvPicPr>
          <p:blipFill>
            <a:blip r:embed="rId4"/>
            <a:stretch>
              <a:fillRect/>
            </a:stretch>
          </p:blipFill>
          <p:spPr>
            <a:xfrm>
              <a:off x="664233" y="2626524"/>
              <a:ext cx="5140309" cy="3226625"/>
            </a:xfrm>
            <a:prstGeom prst="rect">
              <a:avLst/>
            </a:prstGeom>
          </p:spPr>
        </p:pic>
        <p:sp>
          <p:nvSpPr>
            <p:cNvPr id="13" name="textruta 12"/>
            <p:cNvSpPr txBox="1"/>
            <p:nvPr/>
          </p:nvSpPr>
          <p:spPr>
            <a:xfrm>
              <a:off x="439271" y="6311153"/>
              <a:ext cx="8144620" cy="324922"/>
            </a:xfrm>
            <a:prstGeom prst="rect">
              <a:avLst/>
            </a:prstGeom>
            <a:noFill/>
          </p:spPr>
          <p:txBody>
            <a:bodyPr wrap="square" rtlCol="0">
              <a:spAutoFit/>
            </a:bodyPr>
            <a:lstStyle/>
            <a:p>
              <a:r>
                <a:rPr lang="sv-SE" sz="1400" i="1" dirty="0" smtClean="0">
                  <a:solidFill>
                    <a:schemeClr val="tx1">
                      <a:lumMod val="50000"/>
                      <a:lumOff val="50000"/>
                    </a:schemeClr>
                  </a:solidFill>
                </a:rPr>
                <a:t>Källa: SKR, personalstatistik, nov 2009-2018. Population: Månadsavlönade, HÖK</a:t>
              </a:r>
              <a:endParaRPr lang="sv-SE" sz="1400" i="1" dirty="0">
                <a:solidFill>
                  <a:schemeClr val="tx1">
                    <a:lumMod val="50000"/>
                    <a:lumOff val="50000"/>
                  </a:schemeClr>
                </a:solidFill>
              </a:endParaRPr>
            </a:p>
          </p:txBody>
        </p:sp>
      </p:grpSp>
      <p:pic>
        <p:nvPicPr>
          <p:cNvPr id="14" name="Platshållare för innehåll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15809" y="91507"/>
            <a:ext cx="1219200" cy="459832"/>
          </a:xfrm>
          <a:prstGeom prst="rect">
            <a:avLst/>
          </a:prstGeom>
        </p:spPr>
      </p:pic>
      <p:pic>
        <p:nvPicPr>
          <p:cNvPr id="15" name="Bildobjekt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17935" y="128983"/>
            <a:ext cx="1319169" cy="445879"/>
          </a:xfrm>
          <a:prstGeom prst="rect">
            <a:avLst/>
          </a:prstGeom>
        </p:spPr>
      </p:pic>
    </p:spTree>
    <p:extLst>
      <p:ext uri="{BB962C8B-B14F-4D97-AF65-F5344CB8AC3E}">
        <p14:creationId xmlns:p14="http://schemas.microsoft.com/office/powerpoint/2010/main" val="11226131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Diagram 11"/>
          <p:cNvGraphicFramePr>
            <a:graphicFrameLocks noGrp="1"/>
          </p:cNvGraphicFramePr>
          <p:nvPr>
            <p:extLst>
              <p:ext uri="{D42A27DB-BD31-4B8C-83A1-F6EECF244321}">
                <p14:modId xmlns:p14="http://schemas.microsoft.com/office/powerpoint/2010/main" val="3015752410"/>
              </p:ext>
            </p:extLst>
          </p:nvPr>
        </p:nvGraphicFramePr>
        <p:xfrm>
          <a:off x="300516" y="758757"/>
          <a:ext cx="8386284" cy="5418307"/>
        </p:xfrm>
        <a:graphic>
          <a:graphicData uri="http://schemas.openxmlformats.org/drawingml/2006/chart">
            <c:chart xmlns:c="http://schemas.openxmlformats.org/drawingml/2006/chart" xmlns:r="http://schemas.openxmlformats.org/officeDocument/2006/relationships" r:id="rId3"/>
          </a:graphicData>
        </a:graphic>
      </p:graphicFrame>
      <p:sp>
        <p:nvSpPr>
          <p:cNvPr id="4" name="Rektangel 3"/>
          <p:cNvSpPr/>
          <p:nvPr/>
        </p:nvSpPr>
        <p:spPr>
          <a:xfrm>
            <a:off x="0" y="6259576"/>
            <a:ext cx="9144000" cy="598424"/>
          </a:xfrm>
          <a:prstGeom prst="rect">
            <a:avLst/>
          </a:prstGeom>
          <a:solidFill>
            <a:srgbClr val="CAE5E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6" name="textruta 5"/>
          <p:cNvSpPr txBox="1"/>
          <p:nvPr/>
        </p:nvSpPr>
        <p:spPr>
          <a:xfrm>
            <a:off x="370881" y="830197"/>
            <a:ext cx="5686728" cy="2585323"/>
          </a:xfrm>
          <a:prstGeom prst="rect">
            <a:avLst/>
          </a:prstGeom>
          <a:noFill/>
        </p:spPr>
        <p:txBody>
          <a:bodyPr wrap="square" rtlCol="0">
            <a:spAutoFit/>
          </a:bodyPr>
          <a:lstStyle/>
          <a:p>
            <a:endParaRPr lang="sv-SE" sz="3000" b="1" dirty="0">
              <a:solidFill>
                <a:srgbClr val="5AAFD7"/>
              </a:solidFill>
              <a:latin typeface="Trebuchet MS"/>
              <a:cs typeface="Trebuchet MS"/>
            </a:endParaRPr>
          </a:p>
          <a:p>
            <a:endParaRPr lang="sv-SE" sz="3000" b="1" dirty="0" smtClean="0">
              <a:solidFill>
                <a:srgbClr val="5AAFD7"/>
              </a:solidFill>
              <a:latin typeface="Trebuchet MS"/>
              <a:cs typeface="Trebuchet MS"/>
            </a:endParaRPr>
          </a:p>
          <a:p>
            <a:endParaRPr lang="sv-SE" sz="3000" b="1" dirty="0">
              <a:solidFill>
                <a:srgbClr val="5AAFD7"/>
              </a:solidFill>
              <a:latin typeface="Trebuchet MS"/>
              <a:cs typeface="Trebuchet MS"/>
            </a:endParaRPr>
          </a:p>
          <a:p>
            <a:endParaRPr lang="sv-SE" sz="3000" b="1" dirty="0" smtClean="0">
              <a:solidFill>
                <a:srgbClr val="5AAFD7"/>
              </a:solidFill>
              <a:latin typeface="Trebuchet MS"/>
              <a:cs typeface="Trebuchet MS"/>
            </a:endParaRPr>
          </a:p>
          <a:p>
            <a:endParaRPr lang="sv-SE" sz="3000" b="1" dirty="0" smtClean="0">
              <a:solidFill>
                <a:srgbClr val="5AAFD7"/>
              </a:solidFill>
              <a:latin typeface="Trebuchet MS"/>
              <a:cs typeface="Trebuchet MS"/>
            </a:endParaRPr>
          </a:p>
          <a:p>
            <a:endParaRPr lang="sv-SE" sz="1200" b="1" dirty="0" smtClean="0">
              <a:latin typeface="Trebuchet MS"/>
              <a:cs typeface="Trebuchet MS"/>
            </a:endParaRPr>
          </a:p>
        </p:txBody>
      </p:sp>
      <p:sp>
        <p:nvSpPr>
          <p:cNvPr id="13" name="Rubrik 12"/>
          <p:cNvSpPr>
            <a:spLocks noGrp="1"/>
          </p:cNvSpPr>
          <p:nvPr>
            <p:ph type="title"/>
          </p:nvPr>
        </p:nvSpPr>
        <p:spPr>
          <a:xfrm>
            <a:off x="457200" y="492354"/>
            <a:ext cx="8229600" cy="1143000"/>
          </a:xfrm>
        </p:spPr>
        <p:txBody>
          <a:bodyPr>
            <a:normAutofit/>
          </a:bodyPr>
          <a:lstStyle/>
          <a:p>
            <a:pPr algn="l"/>
            <a:r>
              <a:rPr lang="sv-SE" sz="2700" b="1" dirty="0" smtClean="0">
                <a:solidFill>
                  <a:srgbClr val="5AAFD7"/>
                </a:solidFill>
                <a:latin typeface="Trebuchet MS"/>
                <a:cs typeface="Trebuchet MS"/>
              </a:rPr>
              <a:t>Förändring av antalet invånare i olika åldersgrupper 2018 - 2028</a:t>
            </a:r>
            <a:endParaRPr lang="sv-SE" sz="2700" dirty="0"/>
          </a:p>
        </p:txBody>
      </p:sp>
      <p:sp>
        <p:nvSpPr>
          <p:cNvPr id="9" name="Platshållare för innehåll 8"/>
          <p:cNvSpPr>
            <a:spLocks noGrp="1"/>
          </p:cNvSpPr>
          <p:nvPr>
            <p:ph idx="1"/>
          </p:nvPr>
        </p:nvSpPr>
        <p:spPr>
          <a:xfrm>
            <a:off x="457200" y="1469569"/>
            <a:ext cx="8229600" cy="979714"/>
          </a:xfrm>
        </p:spPr>
        <p:txBody>
          <a:bodyPr>
            <a:normAutofit/>
          </a:bodyPr>
          <a:lstStyle/>
          <a:p>
            <a:pPr marL="0" indent="0">
              <a:buNone/>
              <a:defRPr sz="1400" b="0" i="0" u="none" strike="noStrike" kern="1200" spc="0" baseline="0">
                <a:solidFill>
                  <a:sysClr val="windowText" lastClr="000000">
                    <a:lumMod val="65000"/>
                    <a:lumOff val="35000"/>
                  </a:sysClr>
                </a:solidFill>
                <a:latin typeface="+mn-lt"/>
                <a:ea typeface="+mn-ea"/>
                <a:cs typeface="+mn-cs"/>
              </a:defRPr>
            </a:pPr>
            <a:r>
              <a:rPr lang="sv-SE" sz="1600" dirty="0" smtClean="0">
                <a:latin typeface="Trebuchet MS" panose="020B0603020202020204" pitchFamily="34" charset="0"/>
              </a:rPr>
              <a:t>Kraftig ökning av antalet 80+</a:t>
            </a:r>
          </a:p>
          <a:p>
            <a:pPr marL="0" indent="0">
              <a:buNone/>
              <a:defRPr sz="1400" b="0" i="0" u="none" strike="noStrike" kern="1200" spc="0" baseline="0">
                <a:solidFill>
                  <a:sysClr val="windowText" lastClr="000000">
                    <a:lumMod val="65000"/>
                    <a:lumOff val="35000"/>
                  </a:sysClr>
                </a:solidFill>
                <a:latin typeface="+mn-lt"/>
                <a:ea typeface="+mn-ea"/>
                <a:cs typeface="+mn-cs"/>
              </a:defRPr>
            </a:pPr>
            <a:r>
              <a:rPr lang="sv-SE" sz="1600" dirty="0" smtClean="0">
                <a:latin typeface="Trebuchet MS" panose="020B0603020202020204" pitchFamily="34" charset="0"/>
              </a:rPr>
              <a:t>Även barn och unga</a:t>
            </a:r>
            <a:r>
              <a:rPr lang="sv-SE" sz="1600" dirty="0">
                <a:latin typeface="Trebuchet MS" panose="020B0603020202020204" pitchFamily="34" charset="0"/>
              </a:rPr>
              <a:t> </a:t>
            </a:r>
            <a:r>
              <a:rPr lang="sv-SE" sz="1600" dirty="0" smtClean="0">
                <a:latin typeface="Trebuchet MS" panose="020B0603020202020204" pitchFamily="34" charset="0"/>
              </a:rPr>
              <a:t>ökar snabbare än gruppen i arbetsför ålder</a:t>
            </a:r>
          </a:p>
          <a:p>
            <a:pPr marL="0" indent="0">
              <a:buNone/>
            </a:pPr>
            <a:endParaRPr lang="sv-SE" sz="1600" dirty="0">
              <a:solidFill>
                <a:srgbClr val="595959"/>
              </a:solidFill>
              <a:latin typeface="Georgia"/>
            </a:endParaRPr>
          </a:p>
        </p:txBody>
      </p:sp>
      <p:pic>
        <p:nvPicPr>
          <p:cNvPr id="14" name="Platshållare för innehåll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15809" y="91507"/>
            <a:ext cx="1219200" cy="459832"/>
          </a:xfrm>
          <a:prstGeom prst="rect">
            <a:avLst/>
          </a:prstGeom>
        </p:spPr>
      </p:pic>
      <p:pic>
        <p:nvPicPr>
          <p:cNvPr id="15" name="Bildobjekt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17935" y="128983"/>
            <a:ext cx="1319169" cy="445879"/>
          </a:xfrm>
          <a:prstGeom prst="rect">
            <a:avLst/>
          </a:prstGeom>
        </p:spPr>
      </p:pic>
    </p:spTree>
    <p:extLst>
      <p:ext uri="{BB962C8B-B14F-4D97-AF65-F5344CB8AC3E}">
        <p14:creationId xmlns:p14="http://schemas.microsoft.com/office/powerpoint/2010/main" val="10626401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0" y="6259576"/>
            <a:ext cx="9144000" cy="598424"/>
          </a:xfrm>
          <a:prstGeom prst="rect">
            <a:avLst/>
          </a:prstGeom>
          <a:solidFill>
            <a:srgbClr val="CAE5E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13" name="Rubrik 12"/>
          <p:cNvSpPr>
            <a:spLocks noGrp="1"/>
          </p:cNvSpPr>
          <p:nvPr>
            <p:ph type="title"/>
          </p:nvPr>
        </p:nvSpPr>
        <p:spPr>
          <a:xfrm>
            <a:off x="457200" y="492354"/>
            <a:ext cx="8229600" cy="1143000"/>
          </a:xfrm>
        </p:spPr>
        <p:txBody>
          <a:bodyPr>
            <a:normAutofit/>
          </a:bodyPr>
          <a:lstStyle/>
          <a:p>
            <a:pPr algn="l"/>
            <a:r>
              <a:rPr lang="sv-SE" sz="2700" b="1" dirty="0" smtClean="0">
                <a:solidFill>
                  <a:srgbClr val="5AAFD7"/>
                </a:solidFill>
                <a:latin typeface="Trebuchet MS"/>
                <a:cs typeface="Trebuchet MS"/>
              </a:rPr>
              <a:t>Hur </a:t>
            </a:r>
            <a:r>
              <a:rPr lang="sv-SE" sz="2700" b="1" dirty="0">
                <a:solidFill>
                  <a:srgbClr val="5AAFD7"/>
                </a:solidFill>
                <a:latin typeface="Trebuchet MS"/>
                <a:cs typeface="Trebuchet MS"/>
              </a:rPr>
              <a:t>ser befolkningsutvecklingen ut län för län?</a:t>
            </a:r>
          </a:p>
        </p:txBody>
      </p:sp>
      <p:graphicFrame>
        <p:nvGraphicFramePr>
          <p:cNvPr id="8" name="Diagram 7"/>
          <p:cNvGraphicFramePr>
            <a:graphicFrameLocks noGrp="1"/>
          </p:cNvGraphicFramePr>
          <p:nvPr>
            <p:extLst>
              <p:ext uri="{D42A27DB-BD31-4B8C-83A1-F6EECF244321}">
                <p14:modId xmlns:p14="http://schemas.microsoft.com/office/powerpoint/2010/main" val="3861549519"/>
              </p:ext>
            </p:extLst>
          </p:nvPr>
        </p:nvGraphicFramePr>
        <p:xfrm>
          <a:off x="-70402" y="1257300"/>
          <a:ext cx="9284804" cy="5194851"/>
        </p:xfrm>
        <a:graphic>
          <a:graphicData uri="http://schemas.openxmlformats.org/drawingml/2006/chart">
            <c:chart xmlns:c="http://schemas.openxmlformats.org/drawingml/2006/chart" xmlns:r="http://schemas.openxmlformats.org/officeDocument/2006/relationships" r:id="rId3"/>
          </a:graphicData>
        </a:graphic>
      </p:graphicFrame>
      <p:pic>
        <p:nvPicPr>
          <p:cNvPr id="10" name="Platshållare för innehåll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15809" y="91507"/>
            <a:ext cx="1219200" cy="459832"/>
          </a:xfrm>
          <a:prstGeom prst="rect">
            <a:avLst/>
          </a:prstGeom>
        </p:spPr>
      </p:pic>
      <p:pic>
        <p:nvPicPr>
          <p:cNvPr id="11" name="Bildobjekt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17935" y="128983"/>
            <a:ext cx="1319169" cy="445879"/>
          </a:xfrm>
          <a:prstGeom prst="rect">
            <a:avLst/>
          </a:prstGeom>
        </p:spPr>
      </p:pic>
    </p:spTree>
    <p:extLst>
      <p:ext uri="{BB962C8B-B14F-4D97-AF65-F5344CB8AC3E}">
        <p14:creationId xmlns:p14="http://schemas.microsoft.com/office/powerpoint/2010/main" val="36259662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0" y="6259576"/>
            <a:ext cx="9144000" cy="598424"/>
          </a:xfrm>
          <a:prstGeom prst="rect">
            <a:avLst/>
          </a:prstGeom>
          <a:solidFill>
            <a:srgbClr val="CAE5E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
        <p:nvSpPr>
          <p:cNvPr id="10" name="Rubrik 12"/>
          <p:cNvSpPr txBox="1">
            <a:spLocks/>
          </p:cNvSpPr>
          <p:nvPr/>
        </p:nvSpPr>
        <p:spPr>
          <a:xfrm>
            <a:off x="457200" y="492354"/>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sv-SE" sz="2700" b="1" dirty="0" smtClean="0">
                <a:solidFill>
                  <a:srgbClr val="5AAFD7"/>
                </a:solidFill>
                <a:latin typeface="Trebuchet MS"/>
                <a:cs typeface="Trebuchet MS"/>
              </a:rPr>
              <a:t>Rekryteringsutmaningen</a:t>
            </a:r>
            <a:endParaRPr lang="sv-SE" sz="2700" dirty="0"/>
          </a:p>
        </p:txBody>
      </p:sp>
      <p:sp>
        <p:nvSpPr>
          <p:cNvPr id="11" name="Rubrik 1">
            <a:extLst>
              <a:ext uri="{FF2B5EF4-FFF2-40B4-BE49-F238E27FC236}">
                <a16:creationId xmlns:a16="http://schemas.microsoft.com/office/drawing/2014/main" id="{A6B22104-923C-DC42-A48B-DBF84CB5D3B4}"/>
              </a:ext>
            </a:extLst>
          </p:cNvPr>
          <p:cNvSpPr txBox="1">
            <a:spLocks/>
          </p:cNvSpPr>
          <p:nvPr/>
        </p:nvSpPr>
        <p:spPr>
          <a:xfrm>
            <a:off x="685800" y="1592317"/>
            <a:ext cx="7772400" cy="2321913"/>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sv-SE" sz="5400" dirty="0" smtClean="0"/>
              <a:t>50 000 nya </a:t>
            </a:r>
          </a:p>
          <a:p>
            <a:r>
              <a:rPr lang="sv-SE" sz="5400" dirty="0" smtClean="0"/>
              <a:t>medarbetare varje år</a:t>
            </a:r>
            <a:endParaRPr lang="sv-SE" sz="5400" dirty="0"/>
          </a:p>
        </p:txBody>
      </p:sp>
      <p:pic>
        <p:nvPicPr>
          <p:cNvPr id="13" name="Bildobjekt 12">
            <a:extLst>
              <a:ext uri="{FF2B5EF4-FFF2-40B4-BE49-F238E27FC236}">
                <a16:creationId xmlns:a16="http://schemas.microsoft.com/office/drawing/2014/main" id="{3BC98E15-B69A-544B-A1F3-186AB5E63E1E}"/>
              </a:ext>
            </a:extLst>
          </p:cNvPr>
          <p:cNvPicPr>
            <a:picLocks noChangeAspect="1"/>
          </p:cNvPicPr>
          <p:nvPr/>
        </p:nvPicPr>
        <p:blipFill rotWithShape="1">
          <a:blip r:embed="rId3"/>
          <a:srcRect b="17245"/>
          <a:stretch/>
        </p:blipFill>
        <p:spPr>
          <a:xfrm>
            <a:off x="2251489" y="3817978"/>
            <a:ext cx="4255992" cy="2486570"/>
          </a:xfrm>
          <a:prstGeom prst="rect">
            <a:avLst/>
          </a:prstGeom>
        </p:spPr>
      </p:pic>
      <p:pic>
        <p:nvPicPr>
          <p:cNvPr id="9" name="Platshållare för innehåll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15809" y="129607"/>
            <a:ext cx="1219200" cy="459832"/>
          </a:xfrm>
          <a:prstGeom prst="rect">
            <a:avLst/>
          </a:prstGeom>
        </p:spPr>
      </p:pic>
      <p:pic>
        <p:nvPicPr>
          <p:cNvPr id="12" name="Bildobjekt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17935" y="148033"/>
            <a:ext cx="1319169" cy="445879"/>
          </a:xfrm>
          <a:prstGeom prst="rect">
            <a:avLst/>
          </a:prstGeom>
        </p:spPr>
      </p:pic>
    </p:spTree>
    <p:extLst>
      <p:ext uri="{BB962C8B-B14F-4D97-AF65-F5344CB8AC3E}">
        <p14:creationId xmlns:p14="http://schemas.microsoft.com/office/powerpoint/2010/main" val="28817114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0" y="6259576"/>
            <a:ext cx="9144000" cy="598424"/>
          </a:xfrm>
          <a:prstGeom prst="rect">
            <a:avLst/>
          </a:prstGeom>
          <a:solidFill>
            <a:srgbClr val="CAE5E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
        <p:nvSpPr>
          <p:cNvPr id="10" name="Platshållare för innehåll 2"/>
          <p:cNvSpPr>
            <a:spLocks noGrp="1"/>
          </p:cNvSpPr>
          <p:nvPr>
            <p:ph idx="1"/>
          </p:nvPr>
        </p:nvSpPr>
        <p:spPr>
          <a:xfrm>
            <a:off x="371475" y="1498036"/>
            <a:ext cx="8229600" cy="4525963"/>
          </a:xfrm>
        </p:spPr>
        <p:txBody>
          <a:bodyPr>
            <a:normAutofit fontScale="70000" lnSpcReduction="20000"/>
          </a:bodyPr>
          <a:lstStyle/>
          <a:p>
            <a:pPr marL="514350" lvl="1" indent="-514350">
              <a:buFont typeface="+mj-lt"/>
              <a:buAutoNum type="arabicPeriod"/>
            </a:pPr>
            <a:r>
              <a:rPr lang="sv-SE" sz="3800" dirty="0">
                <a:latin typeface="+mj-lt"/>
              </a:rPr>
              <a:t>Heltidsarbete är avgörande för välfärdens kompetensförsörjning </a:t>
            </a:r>
          </a:p>
          <a:p>
            <a:pPr marL="514350" lvl="1" indent="-514350">
              <a:buFont typeface="+mj-lt"/>
              <a:buAutoNum type="arabicPeriod"/>
            </a:pPr>
            <a:r>
              <a:rPr lang="sv-SE" sz="3800" dirty="0">
                <a:latin typeface="+mj-lt"/>
              </a:rPr>
              <a:t>Vi ska förändra en kultur - nu ska heltidsarbete bli norm i välfärdens kvinnodominerade verksamheter  </a:t>
            </a:r>
          </a:p>
          <a:p>
            <a:pPr marL="514350" lvl="1" indent="-514350">
              <a:buFont typeface="+mj-lt"/>
              <a:buAutoNum type="arabicPeriod"/>
            </a:pPr>
            <a:r>
              <a:rPr lang="sv-SE" sz="3800" dirty="0">
                <a:latin typeface="+mj-lt"/>
              </a:rPr>
              <a:t>Nyanställningar ska vara på heltid  </a:t>
            </a:r>
          </a:p>
          <a:p>
            <a:pPr marL="514350" lvl="1" indent="-514350">
              <a:buFont typeface="+mj-lt"/>
              <a:buAutoNum type="arabicPeriod"/>
            </a:pPr>
            <a:r>
              <a:rPr lang="sv-SE" sz="3800" dirty="0">
                <a:latin typeface="+mj-lt"/>
              </a:rPr>
              <a:t>Heltidsarbete förutsätter att man att man delar på föräldraledighet, VAB och obetalt hemarbete </a:t>
            </a:r>
          </a:p>
          <a:p>
            <a:pPr marL="514350" lvl="1" indent="-514350">
              <a:buFont typeface="+mj-lt"/>
              <a:buAutoNum type="arabicPeriod"/>
            </a:pPr>
            <a:r>
              <a:rPr lang="sv-SE" sz="3800" dirty="0">
                <a:latin typeface="+mj-lt"/>
              </a:rPr>
              <a:t>Heltidsarbete leder till ekonomisk trygghet och självständighet </a:t>
            </a:r>
          </a:p>
          <a:p>
            <a:pPr marL="514350" lvl="1" indent="-514350">
              <a:buFont typeface="+mj-lt"/>
              <a:buAutoNum type="arabicPeriod"/>
            </a:pPr>
            <a:r>
              <a:rPr lang="sv-SE" sz="3800" dirty="0">
                <a:latin typeface="+mj-lt"/>
              </a:rPr>
              <a:t>Införande av en heltidsorganisation kräver en översyn av organisation, bemanning och arbetsmiljö</a:t>
            </a:r>
          </a:p>
          <a:p>
            <a:pPr marL="0" lvl="1" indent="0">
              <a:buNone/>
            </a:pPr>
            <a:endParaRPr lang="sv-SE" dirty="0">
              <a:latin typeface="Trebuchet MS" panose="020B0603020202020204" pitchFamily="34" charset="0"/>
            </a:endParaRPr>
          </a:p>
        </p:txBody>
      </p:sp>
      <p:sp>
        <p:nvSpPr>
          <p:cNvPr id="9" name="Rubrik 12"/>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sv-SE" sz="2700" b="1" dirty="0">
                <a:solidFill>
                  <a:srgbClr val="5AAFD7"/>
                </a:solidFill>
                <a:latin typeface="Trebuchet MS"/>
                <a:cs typeface="Trebuchet MS"/>
              </a:rPr>
              <a:t>Heltidsresans budskap  </a:t>
            </a:r>
          </a:p>
        </p:txBody>
      </p:sp>
      <p:pic>
        <p:nvPicPr>
          <p:cNvPr id="8" name="Platshållare för innehåll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15809" y="129607"/>
            <a:ext cx="1219200" cy="459832"/>
          </a:xfrm>
          <a:prstGeom prst="rect">
            <a:avLst/>
          </a:prstGeom>
        </p:spPr>
      </p:pic>
      <p:pic>
        <p:nvPicPr>
          <p:cNvPr id="11" name="Bildobjekt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17935" y="148033"/>
            <a:ext cx="1319169" cy="445879"/>
          </a:xfrm>
          <a:prstGeom prst="rect">
            <a:avLst/>
          </a:prstGeom>
        </p:spPr>
      </p:pic>
    </p:spTree>
    <p:extLst>
      <p:ext uri="{BB962C8B-B14F-4D97-AF65-F5344CB8AC3E}">
        <p14:creationId xmlns:p14="http://schemas.microsoft.com/office/powerpoint/2010/main" val="42725109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0" y="6259576"/>
            <a:ext cx="9144000" cy="598424"/>
          </a:xfrm>
          <a:prstGeom prst="rect">
            <a:avLst/>
          </a:prstGeom>
          <a:solidFill>
            <a:srgbClr val="CAE5E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
        <p:nvSpPr>
          <p:cNvPr id="9" name="Platshållare för innehåll 8"/>
          <p:cNvSpPr>
            <a:spLocks noGrp="1"/>
          </p:cNvSpPr>
          <p:nvPr>
            <p:ph idx="1"/>
          </p:nvPr>
        </p:nvSpPr>
        <p:spPr>
          <a:xfrm>
            <a:off x="372979" y="1575626"/>
            <a:ext cx="5413867" cy="4683950"/>
          </a:xfrm>
        </p:spPr>
        <p:txBody>
          <a:bodyPr>
            <a:noAutofit/>
          </a:bodyPr>
          <a:lstStyle/>
          <a:p>
            <a:r>
              <a:rPr lang="sv-SE" sz="2800" dirty="0" smtClean="0">
                <a:latin typeface="Trebuchet MS" panose="020B0603020202020204" pitchFamily="34" charset="0"/>
              </a:rPr>
              <a:t>Säkra kompetensförsörjningen </a:t>
            </a:r>
          </a:p>
          <a:p>
            <a:r>
              <a:rPr lang="sv-SE" sz="2800" dirty="0" smtClean="0">
                <a:latin typeface="Trebuchet MS" panose="020B0603020202020204" pitchFamily="34" charset="0"/>
              </a:rPr>
              <a:t>Öka </a:t>
            </a:r>
            <a:r>
              <a:rPr lang="sv-SE" sz="2800" dirty="0">
                <a:latin typeface="Trebuchet MS" panose="020B0603020202020204" pitchFamily="34" charset="0"/>
              </a:rPr>
              <a:t>jämställdheten </a:t>
            </a:r>
            <a:endParaRPr lang="sv-SE" sz="2800" dirty="0" smtClean="0">
              <a:latin typeface="Trebuchet MS" panose="020B0603020202020204" pitchFamily="34" charset="0"/>
            </a:endParaRPr>
          </a:p>
          <a:p>
            <a:r>
              <a:rPr lang="sv-SE" sz="2800" dirty="0" smtClean="0">
                <a:latin typeface="Trebuchet MS" panose="020B0603020202020204" pitchFamily="34" charset="0"/>
              </a:rPr>
              <a:t>Ge </a:t>
            </a:r>
            <a:r>
              <a:rPr lang="sv-SE" sz="2800" dirty="0">
                <a:latin typeface="Trebuchet MS" panose="020B0603020202020204" pitchFamily="34" charset="0"/>
              </a:rPr>
              <a:t>kvinnor </a:t>
            </a:r>
            <a:r>
              <a:rPr lang="sv-SE" sz="2800" dirty="0" smtClean="0">
                <a:latin typeface="Trebuchet MS" panose="020B0603020202020204" pitchFamily="34" charset="0"/>
              </a:rPr>
              <a:t>ekonomisk självständighet och trygghet</a:t>
            </a:r>
          </a:p>
          <a:p>
            <a:r>
              <a:rPr lang="sv-SE" sz="2800" dirty="0" smtClean="0">
                <a:latin typeface="Trebuchet MS" panose="020B0603020202020204" pitchFamily="34" charset="0"/>
              </a:rPr>
              <a:t>Öka kvaliteten </a:t>
            </a:r>
            <a:endParaRPr lang="sv-SE" sz="2800" dirty="0">
              <a:latin typeface="Trebuchet MS" panose="020B0603020202020204" pitchFamily="34" charset="0"/>
            </a:endParaRPr>
          </a:p>
          <a:p>
            <a:endParaRPr lang="sv-SE" sz="2800" dirty="0" smtClean="0">
              <a:latin typeface="Trebuchet MS" panose="020B0603020202020204" pitchFamily="34" charset="0"/>
            </a:endParaRPr>
          </a:p>
          <a:p>
            <a:endParaRPr lang="sv-SE" sz="2800" dirty="0" smtClean="0"/>
          </a:p>
        </p:txBody>
      </p:sp>
      <p:sp>
        <p:nvSpPr>
          <p:cNvPr id="10" name="Rubrik 12"/>
          <p:cNvSpPr txBox="1">
            <a:spLocks/>
          </p:cNvSpPr>
          <p:nvPr/>
        </p:nvSpPr>
        <p:spPr>
          <a:xfrm>
            <a:off x="457200" y="492354"/>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sv-SE" sz="2700" b="1" dirty="0" smtClean="0">
                <a:solidFill>
                  <a:srgbClr val="5AAFD7"/>
                </a:solidFill>
                <a:latin typeface="Trebuchet MS"/>
                <a:cs typeface="Trebuchet MS"/>
              </a:rPr>
              <a:t>Prioritera heltidsarbete som norm</a:t>
            </a:r>
            <a:endParaRPr lang="sv-SE" sz="2700" dirty="0"/>
          </a:p>
        </p:txBody>
      </p:sp>
      <p:pic>
        <p:nvPicPr>
          <p:cNvPr id="8" name="Bildobjekt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86846" y="1595577"/>
            <a:ext cx="3109736" cy="4379830"/>
          </a:xfrm>
          <a:prstGeom prst="rect">
            <a:avLst/>
          </a:prstGeom>
        </p:spPr>
      </p:pic>
      <p:pic>
        <p:nvPicPr>
          <p:cNvPr id="11" name="Platshållare för innehåll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15809" y="129607"/>
            <a:ext cx="1219200" cy="459832"/>
          </a:xfrm>
          <a:prstGeom prst="rect">
            <a:avLst/>
          </a:prstGeom>
        </p:spPr>
      </p:pic>
      <p:pic>
        <p:nvPicPr>
          <p:cNvPr id="12" name="Bildobjekt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17935" y="148033"/>
            <a:ext cx="1319169" cy="445879"/>
          </a:xfrm>
          <a:prstGeom prst="rect">
            <a:avLst/>
          </a:prstGeom>
        </p:spPr>
      </p:pic>
    </p:spTree>
    <p:extLst>
      <p:ext uri="{BB962C8B-B14F-4D97-AF65-F5344CB8AC3E}">
        <p14:creationId xmlns:p14="http://schemas.microsoft.com/office/powerpoint/2010/main" val="4069119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0" y="6259576"/>
            <a:ext cx="9144000" cy="598424"/>
          </a:xfrm>
          <a:prstGeom prst="rect">
            <a:avLst/>
          </a:prstGeom>
          <a:solidFill>
            <a:srgbClr val="CAE5E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
        <p:nvSpPr>
          <p:cNvPr id="9" name="Platshållare för innehåll 8"/>
          <p:cNvSpPr>
            <a:spLocks noGrp="1"/>
          </p:cNvSpPr>
          <p:nvPr>
            <p:ph idx="1"/>
          </p:nvPr>
        </p:nvSpPr>
        <p:spPr>
          <a:xfrm>
            <a:off x="468783" y="1641885"/>
            <a:ext cx="8039785" cy="4683951"/>
          </a:xfrm>
        </p:spPr>
        <p:txBody>
          <a:bodyPr>
            <a:noAutofit/>
          </a:bodyPr>
          <a:lstStyle/>
          <a:p>
            <a:pPr marL="514350" indent="-514350">
              <a:buFont typeface="+mj-lt"/>
              <a:buAutoNum type="arabicPeriod"/>
            </a:pPr>
            <a:r>
              <a:rPr lang="sv-SE" sz="2800" dirty="0" smtClean="0">
                <a:latin typeface="Trebuchet MS" panose="020B0603020202020204" pitchFamily="34" charset="0"/>
              </a:rPr>
              <a:t>Nya medarbetare anställs på heltid och ska arbeta heltid</a:t>
            </a:r>
            <a:endParaRPr lang="sv-SE" sz="2800" dirty="0">
              <a:latin typeface="Trebuchet MS" panose="020B0603020202020204" pitchFamily="34" charset="0"/>
            </a:endParaRPr>
          </a:p>
          <a:p>
            <a:pPr marL="514350" indent="-514350">
              <a:buFont typeface="+mj-lt"/>
              <a:buAutoNum type="arabicPeriod"/>
            </a:pPr>
            <a:r>
              <a:rPr lang="sv-SE" sz="2800" dirty="0">
                <a:latin typeface="Trebuchet MS" panose="020B0603020202020204" pitchFamily="34" charset="0"/>
              </a:rPr>
              <a:t>D</a:t>
            </a:r>
            <a:r>
              <a:rPr lang="sv-SE" sz="2800" dirty="0" smtClean="0">
                <a:latin typeface="Trebuchet MS" panose="020B0603020202020204" pitchFamily="34" charset="0"/>
              </a:rPr>
              <a:t>eltidsanställda ska erbjudas en heltidsanställning och deltidsanställda ska motiveras att arbeta heltid</a:t>
            </a:r>
          </a:p>
          <a:p>
            <a:pPr marL="514350" indent="-514350">
              <a:buFont typeface="+mj-lt"/>
              <a:buAutoNum type="arabicPeriod"/>
            </a:pPr>
            <a:r>
              <a:rPr lang="sv-SE" sz="2800" dirty="0">
                <a:latin typeface="Trebuchet MS" panose="020B0603020202020204" pitchFamily="34" charset="0"/>
              </a:rPr>
              <a:t>H</a:t>
            </a:r>
            <a:r>
              <a:rPr lang="sv-SE" sz="2800" dirty="0" smtClean="0">
                <a:latin typeface="Trebuchet MS" panose="020B0603020202020204" pitchFamily="34" charset="0"/>
              </a:rPr>
              <a:t>eltidsanställda som arbetar deltid ska </a:t>
            </a:r>
            <a:r>
              <a:rPr lang="sv-SE" sz="2800" dirty="0">
                <a:latin typeface="Trebuchet MS" panose="020B0603020202020204" pitchFamily="34" charset="0"/>
              </a:rPr>
              <a:t>arbeta </a:t>
            </a:r>
            <a:r>
              <a:rPr lang="sv-SE" sz="2800" dirty="0" smtClean="0">
                <a:latin typeface="Trebuchet MS" panose="020B0603020202020204" pitchFamily="34" charset="0"/>
              </a:rPr>
              <a:t>heltid</a:t>
            </a:r>
            <a:endParaRPr lang="sv-SE" sz="2800" dirty="0">
              <a:latin typeface="Trebuchet MS" panose="020B0603020202020204" pitchFamily="34" charset="0"/>
            </a:endParaRPr>
          </a:p>
        </p:txBody>
      </p:sp>
      <p:sp>
        <p:nvSpPr>
          <p:cNvPr id="10" name="Rubrik 12"/>
          <p:cNvSpPr txBox="1">
            <a:spLocks/>
          </p:cNvSpPr>
          <p:nvPr/>
        </p:nvSpPr>
        <p:spPr>
          <a:xfrm>
            <a:off x="457200" y="492354"/>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sv-SE" sz="2700" b="1" dirty="0" smtClean="0">
                <a:solidFill>
                  <a:srgbClr val="5AAFD7"/>
                </a:solidFill>
                <a:latin typeface="Trebuchet MS"/>
                <a:cs typeface="Trebuchet MS"/>
              </a:rPr>
              <a:t>Heltidsresans mål</a:t>
            </a:r>
            <a:endParaRPr lang="sv-SE" sz="2700" dirty="0"/>
          </a:p>
        </p:txBody>
      </p:sp>
      <p:pic>
        <p:nvPicPr>
          <p:cNvPr id="12" name="Platshållare för innehåll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15809" y="129607"/>
            <a:ext cx="1219200" cy="459832"/>
          </a:xfrm>
          <a:prstGeom prst="rect">
            <a:avLst/>
          </a:prstGeom>
        </p:spPr>
      </p:pic>
      <p:pic>
        <p:nvPicPr>
          <p:cNvPr id="13" name="Bildobjekt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17935" y="148033"/>
            <a:ext cx="1319169" cy="445879"/>
          </a:xfrm>
          <a:prstGeom prst="rect">
            <a:avLst/>
          </a:prstGeom>
        </p:spPr>
      </p:pic>
    </p:spTree>
    <p:extLst>
      <p:ext uri="{BB962C8B-B14F-4D97-AF65-F5344CB8AC3E}">
        <p14:creationId xmlns:p14="http://schemas.microsoft.com/office/powerpoint/2010/main" val="31450837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0" y="6259576"/>
            <a:ext cx="9144000" cy="598424"/>
          </a:xfrm>
          <a:prstGeom prst="rect">
            <a:avLst/>
          </a:prstGeom>
          <a:solidFill>
            <a:srgbClr val="CAE5E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
        <p:nvSpPr>
          <p:cNvPr id="9" name="Platshållare för innehåll 8"/>
          <p:cNvSpPr>
            <a:spLocks noGrp="1"/>
          </p:cNvSpPr>
          <p:nvPr>
            <p:ph idx="1"/>
          </p:nvPr>
        </p:nvSpPr>
        <p:spPr>
          <a:xfrm>
            <a:off x="468783" y="1612947"/>
            <a:ext cx="8466226" cy="4901375"/>
          </a:xfrm>
        </p:spPr>
        <p:txBody>
          <a:bodyPr>
            <a:noAutofit/>
          </a:bodyPr>
          <a:lstStyle/>
          <a:p>
            <a:r>
              <a:rPr lang="sv-SE" sz="2800" dirty="0" smtClean="0">
                <a:latin typeface="Trebuchet MS" panose="020B0603020202020204" pitchFamily="34" charset="0"/>
              </a:rPr>
              <a:t>Skapa en heltidsorganisation</a:t>
            </a:r>
            <a:r>
              <a:rPr lang="sv-SE" sz="2400" dirty="0" smtClean="0">
                <a:latin typeface="Trebuchet MS" panose="020B0603020202020204" pitchFamily="34" charset="0"/>
              </a:rPr>
              <a:t> </a:t>
            </a:r>
            <a:endParaRPr lang="sv-SE" sz="2000" dirty="0" smtClean="0">
              <a:latin typeface="Trebuchet MS" panose="020B0603020202020204" pitchFamily="34" charset="0"/>
            </a:endParaRPr>
          </a:p>
          <a:p>
            <a:pPr lvl="1"/>
            <a:r>
              <a:rPr lang="sv-SE" sz="2400" dirty="0">
                <a:latin typeface="Trebuchet MS" panose="020B0603020202020204" pitchFamily="34" charset="0"/>
              </a:rPr>
              <a:t>Gör medarbetarna delaktiga </a:t>
            </a:r>
          </a:p>
          <a:p>
            <a:pPr lvl="1"/>
            <a:r>
              <a:rPr lang="sv-SE" sz="2400" dirty="0">
                <a:latin typeface="Trebuchet MS" panose="020B0603020202020204" pitchFamily="34" charset="0"/>
              </a:rPr>
              <a:t>Flytta arbetsuppgifter från toppar till dalar</a:t>
            </a:r>
          </a:p>
          <a:p>
            <a:pPr lvl="1"/>
            <a:r>
              <a:rPr lang="sv-SE" sz="2400" dirty="0">
                <a:latin typeface="Trebuchet MS" panose="020B0603020202020204" pitchFamily="34" charset="0"/>
              </a:rPr>
              <a:t>Samplanera med andra avdelningar och </a:t>
            </a:r>
            <a:r>
              <a:rPr lang="sv-SE" sz="2400" dirty="0" smtClean="0">
                <a:latin typeface="Trebuchet MS" panose="020B0603020202020204" pitchFamily="34" charset="0"/>
              </a:rPr>
              <a:t>enheter</a:t>
            </a:r>
          </a:p>
          <a:p>
            <a:pPr lvl="1"/>
            <a:r>
              <a:rPr lang="sv-SE" sz="2400" dirty="0" smtClean="0">
                <a:latin typeface="Trebuchet MS" panose="020B0603020202020204" pitchFamily="34" charset="0"/>
              </a:rPr>
              <a:t>Skapa och använd kombinationstjänster </a:t>
            </a:r>
            <a:endParaRPr lang="sv-SE" sz="2400" dirty="0">
              <a:latin typeface="Trebuchet MS" panose="020B0603020202020204" pitchFamily="34" charset="0"/>
            </a:endParaRPr>
          </a:p>
          <a:p>
            <a:pPr lvl="1"/>
            <a:r>
              <a:rPr lang="sv-SE" sz="2400" dirty="0" smtClean="0">
                <a:latin typeface="Trebuchet MS" panose="020B0603020202020204" pitchFamily="34" charset="0"/>
              </a:rPr>
              <a:t>För en dialog om förändring och arbetsplatskultur</a:t>
            </a:r>
          </a:p>
          <a:p>
            <a:r>
              <a:rPr lang="sv-SE" sz="2800" dirty="0" smtClean="0">
                <a:latin typeface="Trebuchet MS" panose="020B0603020202020204" pitchFamily="34" charset="0"/>
              </a:rPr>
              <a:t>Arbetstidsförlägg utifrån heltidsorganisation </a:t>
            </a:r>
          </a:p>
          <a:p>
            <a:pPr lvl="1"/>
            <a:r>
              <a:rPr lang="sv-SE" sz="2400" dirty="0" smtClean="0">
                <a:latin typeface="Trebuchet MS" panose="020B0603020202020204" pitchFamily="34" charset="0"/>
              </a:rPr>
              <a:t>Använd riktlinjerna i den senaste forskningssammanställningen*</a:t>
            </a:r>
          </a:p>
          <a:p>
            <a:pPr marL="457200" lvl="1" indent="0">
              <a:buNone/>
            </a:pPr>
            <a:endParaRPr lang="sv-SE" sz="1400" i="1" dirty="0" smtClean="0">
              <a:latin typeface="Trebuchet MS" panose="020B0603020202020204" pitchFamily="34" charset="0"/>
            </a:endParaRPr>
          </a:p>
          <a:p>
            <a:pPr marL="457200" lvl="1" indent="0">
              <a:buNone/>
            </a:pPr>
            <a:r>
              <a:rPr lang="sv-SE" sz="1400" i="1" dirty="0" smtClean="0">
                <a:latin typeface="Trebuchet MS" panose="020B0603020202020204" pitchFamily="34" charset="0"/>
              </a:rPr>
              <a:t>* </a:t>
            </a:r>
            <a:r>
              <a:rPr lang="sv-SE" sz="1400" i="1" dirty="0" smtClean="0">
                <a:latin typeface="Trebuchet MS" panose="020B0603020202020204" pitchFamily="34" charset="0"/>
                <a:hlinkClick r:id="rId3"/>
              </a:rPr>
              <a:t>Finns i </a:t>
            </a:r>
            <a:r>
              <a:rPr lang="sv-SE" sz="1400" i="1" dirty="0" smtClean="0">
                <a:latin typeface="Trebuchet MS" panose="020B0603020202020204" pitchFamily="34" charset="0"/>
                <a:hlinkClick r:id="rId3"/>
              </a:rPr>
              <a:t>Heltidspaketet </a:t>
            </a:r>
            <a:endParaRPr lang="sv-SE" sz="1400" i="1" dirty="0" smtClean="0">
              <a:latin typeface="Trebuchet MS" panose="020B0603020202020204" pitchFamily="34" charset="0"/>
            </a:endParaRPr>
          </a:p>
          <a:p>
            <a:pPr lvl="1"/>
            <a:endParaRPr lang="sv-SE" sz="2400" dirty="0">
              <a:latin typeface="Trebuchet MS" panose="020B0603020202020204" pitchFamily="34" charset="0"/>
            </a:endParaRPr>
          </a:p>
        </p:txBody>
      </p:sp>
      <p:sp>
        <p:nvSpPr>
          <p:cNvPr id="10" name="Rubrik 12"/>
          <p:cNvSpPr txBox="1">
            <a:spLocks/>
          </p:cNvSpPr>
          <p:nvPr/>
        </p:nvSpPr>
        <p:spPr>
          <a:xfrm>
            <a:off x="457200" y="492354"/>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sv-SE" sz="2700" b="1" dirty="0" smtClean="0">
                <a:solidFill>
                  <a:srgbClr val="5AAFD7"/>
                </a:solidFill>
                <a:latin typeface="Trebuchet MS"/>
                <a:cs typeface="Trebuchet MS"/>
              </a:rPr>
              <a:t>Vad krävs för att heltidsarbete ska bli norm?</a:t>
            </a:r>
            <a:endParaRPr lang="sv-SE" sz="2700" dirty="0"/>
          </a:p>
        </p:txBody>
      </p:sp>
      <p:pic>
        <p:nvPicPr>
          <p:cNvPr id="11" name="Platshållare för innehåll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15809" y="129607"/>
            <a:ext cx="1219200" cy="459832"/>
          </a:xfrm>
          <a:prstGeom prst="rect">
            <a:avLst/>
          </a:prstGeom>
        </p:spPr>
      </p:pic>
      <p:pic>
        <p:nvPicPr>
          <p:cNvPr id="13" name="Bildobjekt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17935" y="148033"/>
            <a:ext cx="1319169" cy="445879"/>
          </a:xfrm>
          <a:prstGeom prst="rect">
            <a:avLst/>
          </a:prstGeom>
        </p:spPr>
      </p:pic>
    </p:spTree>
    <p:extLst>
      <p:ext uri="{BB962C8B-B14F-4D97-AF65-F5344CB8AC3E}">
        <p14:creationId xmlns:p14="http://schemas.microsoft.com/office/powerpoint/2010/main" val="9705063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0" y="6259576"/>
            <a:ext cx="9144000" cy="598424"/>
          </a:xfrm>
          <a:prstGeom prst="rect">
            <a:avLst/>
          </a:prstGeom>
          <a:solidFill>
            <a:srgbClr val="CAE5E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
        <p:nvSpPr>
          <p:cNvPr id="9" name="Platshållare för innehåll 8"/>
          <p:cNvSpPr>
            <a:spLocks noGrp="1"/>
          </p:cNvSpPr>
          <p:nvPr>
            <p:ph idx="1"/>
          </p:nvPr>
        </p:nvSpPr>
        <p:spPr>
          <a:xfrm>
            <a:off x="468784" y="1575626"/>
            <a:ext cx="7232179" cy="4683950"/>
          </a:xfrm>
        </p:spPr>
        <p:txBody>
          <a:bodyPr>
            <a:noAutofit/>
          </a:bodyPr>
          <a:lstStyle/>
          <a:p>
            <a:r>
              <a:rPr lang="sv-SE" sz="2800" dirty="0" smtClean="0">
                <a:latin typeface="Trebuchet MS" panose="020B0603020202020204" pitchFamily="34" charset="0"/>
              </a:rPr>
              <a:t>Välfärden klarar sitt uppdrag</a:t>
            </a:r>
            <a:endParaRPr lang="sv-SE" sz="2800" dirty="0">
              <a:solidFill>
                <a:schemeClr val="tx1">
                  <a:lumMod val="85000"/>
                  <a:lumOff val="15000"/>
                </a:schemeClr>
              </a:solidFill>
              <a:latin typeface="Trebuchet MS" panose="020B0603020202020204" pitchFamily="34" charset="0"/>
            </a:endParaRPr>
          </a:p>
          <a:p>
            <a:r>
              <a:rPr lang="sv-SE" sz="2800" dirty="0" smtClean="0">
                <a:latin typeface="Trebuchet MS" panose="020B0603020202020204" pitchFamily="34" charset="0"/>
              </a:rPr>
              <a:t>Kvinnor blir ekonomiskt självförsörjande och ökar sin pension</a:t>
            </a:r>
            <a:endParaRPr lang="sv-SE" sz="2800" dirty="0">
              <a:latin typeface="Trebuchet MS" panose="020B0603020202020204" pitchFamily="34" charset="0"/>
            </a:endParaRPr>
          </a:p>
          <a:p>
            <a:r>
              <a:rPr lang="sv-SE" sz="2800" dirty="0" smtClean="0">
                <a:latin typeface="Trebuchet MS" panose="020B0603020202020204" pitchFamily="34" charset="0"/>
              </a:rPr>
              <a:t>Arbetsmarknaden och samhället blir mer jämställd</a:t>
            </a:r>
          </a:p>
        </p:txBody>
      </p:sp>
      <p:sp>
        <p:nvSpPr>
          <p:cNvPr id="10" name="Rubrik 12"/>
          <p:cNvSpPr txBox="1">
            <a:spLocks/>
          </p:cNvSpPr>
          <p:nvPr/>
        </p:nvSpPr>
        <p:spPr>
          <a:xfrm>
            <a:off x="457200" y="492354"/>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sv-SE" sz="2700" b="1" dirty="0" smtClean="0">
                <a:solidFill>
                  <a:srgbClr val="5AAFD7"/>
                </a:solidFill>
                <a:latin typeface="Trebuchet MS"/>
                <a:cs typeface="Trebuchet MS"/>
              </a:rPr>
              <a:t>Alla vinner på heltidsarbete</a:t>
            </a:r>
            <a:endParaRPr lang="sv-SE" sz="2700" dirty="0"/>
          </a:p>
        </p:txBody>
      </p:sp>
      <p:pic>
        <p:nvPicPr>
          <p:cNvPr id="12" name="Bildobjekt 11">
            <a:extLst>
              <a:ext uri="{FF2B5EF4-FFF2-40B4-BE49-F238E27FC236}">
                <a16:creationId xmlns:a16="http://schemas.microsoft.com/office/drawing/2014/main" id="{3BC98E15-B69A-544B-A1F3-186AB5E63E1E}"/>
              </a:ext>
            </a:extLst>
          </p:cNvPr>
          <p:cNvPicPr>
            <a:picLocks noChangeAspect="1"/>
          </p:cNvPicPr>
          <p:nvPr/>
        </p:nvPicPr>
        <p:blipFill rotWithShape="1">
          <a:blip r:embed="rId3"/>
          <a:srcRect b="17245"/>
          <a:stretch/>
        </p:blipFill>
        <p:spPr>
          <a:xfrm>
            <a:off x="2251489" y="3817978"/>
            <a:ext cx="4255992" cy="2486570"/>
          </a:xfrm>
          <a:prstGeom prst="rect">
            <a:avLst/>
          </a:prstGeom>
        </p:spPr>
      </p:pic>
      <p:pic>
        <p:nvPicPr>
          <p:cNvPr id="11" name="Platshållare för innehåll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15809" y="129607"/>
            <a:ext cx="1219200" cy="459832"/>
          </a:xfrm>
          <a:prstGeom prst="rect">
            <a:avLst/>
          </a:prstGeom>
        </p:spPr>
      </p:pic>
      <p:pic>
        <p:nvPicPr>
          <p:cNvPr id="13" name="Bildobjekt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17935" y="148033"/>
            <a:ext cx="1319169" cy="445879"/>
          </a:xfrm>
          <a:prstGeom prst="rect">
            <a:avLst/>
          </a:prstGeom>
        </p:spPr>
      </p:pic>
    </p:spTree>
    <p:extLst>
      <p:ext uri="{BB962C8B-B14F-4D97-AF65-F5344CB8AC3E}">
        <p14:creationId xmlns:p14="http://schemas.microsoft.com/office/powerpoint/2010/main" val="42448802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0" y="7620"/>
            <a:ext cx="9144000" cy="6858000"/>
          </a:xfrm>
          <a:prstGeom prst="rect">
            <a:avLst/>
          </a:prstGeom>
          <a:solidFill>
            <a:srgbClr val="CAE5E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
        <p:nvSpPr>
          <p:cNvPr id="6" name="textruta 5"/>
          <p:cNvSpPr txBox="1"/>
          <p:nvPr/>
        </p:nvSpPr>
        <p:spPr>
          <a:xfrm>
            <a:off x="0" y="2493918"/>
            <a:ext cx="9144000" cy="861774"/>
          </a:xfrm>
          <a:prstGeom prst="rect">
            <a:avLst/>
          </a:prstGeom>
          <a:noFill/>
        </p:spPr>
        <p:txBody>
          <a:bodyPr wrap="square" rtlCol="0">
            <a:spAutoFit/>
          </a:bodyPr>
          <a:lstStyle/>
          <a:p>
            <a:pPr algn="ctr"/>
            <a:r>
              <a:rPr lang="sv-SE" sz="5000" b="1" dirty="0" smtClean="0">
                <a:solidFill>
                  <a:srgbClr val="5AAFD7"/>
                </a:solidFill>
                <a:latin typeface="Trebuchet MS"/>
                <a:cs typeface="Trebuchet MS"/>
              </a:rPr>
              <a:t>Heltid i praktiken </a:t>
            </a:r>
          </a:p>
        </p:txBody>
      </p:sp>
    </p:spTree>
    <p:extLst>
      <p:ext uri="{BB962C8B-B14F-4D97-AF65-F5344CB8AC3E}">
        <p14:creationId xmlns:p14="http://schemas.microsoft.com/office/powerpoint/2010/main" val="18354022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0" y="6259576"/>
            <a:ext cx="9144000" cy="598424"/>
          </a:xfrm>
          <a:prstGeom prst="rect">
            <a:avLst/>
          </a:prstGeom>
          <a:solidFill>
            <a:srgbClr val="CAE5E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
        <p:nvSpPr>
          <p:cNvPr id="9" name="Rubrik 12"/>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sv-SE" sz="3000" b="1" dirty="0" smtClean="0">
                <a:solidFill>
                  <a:srgbClr val="5AAFD7"/>
                </a:solidFill>
                <a:latin typeface="Trebuchet MS"/>
              </a:rPr>
              <a:t>HELTIDSRESAN I PRAKTIKEN (HIP)</a:t>
            </a:r>
            <a:endParaRPr lang="sv-SE" sz="3000" b="1" dirty="0">
              <a:solidFill>
                <a:srgbClr val="5AAFD7"/>
              </a:solidFill>
              <a:latin typeface="Trebuchet MS"/>
            </a:endParaRPr>
          </a:p>
        </p:txBody>
      </p:sp>
      <p:pic>
        <p:nvPicPr>
          <p:cNvPr id="5" name="Bildobjekt 4"/>
          <p:cNvPicPr>
            <a:picLocks noChangeAspect="1"/>
          </p:cNvPicPr>
          <p:nvPr/>
        </p:nvPicPr>
        <p:blipFill>
          <a:blip r:embed="rId3"/>
          <a:stretch>
            <a:fillRect/>
          </a:stretch>
        </p:blipFill>
        <p:spPr>
          <a:xfrm>
            <a:off x="391785" y="1457552"/>
            <a:ext cx="9221157" cy="4464000"/>
          </a:xfrm>
          <a:prstGeom prst="rect">
            <a:avLst/>
          </a:prstGeom>
        </p:spPr>
      </p:pic>
      <p:pic>
        <p:nvPicPr>
          <p:cNvPr id="8" name="Platshållare för innehåll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15809" y="129607"/>
            <a:ext cx="1219200" cy="459832"/>
          </a:xfrm>
          <a:prstGeom prst="rect">
            <a:avLst/>
          </a:prstGeom>
        </p:spPr>
      </p:pic>
      <p:pic>
        <p:nvPicPr>
          <p:cNvPr id="10" name="Bildobjekt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17935" y="148033"/>
            <a:ext cx="1319169" cy="445879"/>
          </a:xfrm>
          <a:prstGeom prst="rect">
            <a:avLst/>
          </a:prstGeom>
        </p:spPr>
      </p:pic>
    </p:spTree>
    <p:extLst>
      <p:ext uri="{BB962C8B-B14F-4D97-AF65-F5344CB8AC3E}">
        <p14:creationId xmlns:p14="http://schemas.microsoft.com/office/powerpoint/2010/main" val="25148939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KL">
    <a:dk1>
      <a:sysClr val="windowText" lastClr="000000"/>
    </a:dk1>
    <a:lt1>
      <a:sysClr val="window" lastClr="FFFFFF"/>
    </a:lt1>
    <a:dk2>
      <a:srgbClr val="4D4D4D"/>
    </a:dk2>
    <a:lt2>
      <a:srgbClr val="EEECE1"/>
    </a:lt2>
    <a:accent1>
      <a:srgbClr val="006428"/>
    </a:accent1>
    <a:accent2>
      <a:srgbClr val="005A9B"/>
    </a:accent2>
    <a:accent3>
      <a:srgbClr val="B9141E"/>
    </a:accent3>
    <a:accent4>
      <a:srgbClr val="5A5A96"/>
    </a:accent4>
    <a:accent5>
      <a:srgbClr val="8C7D6E"/>
    </a:accent5>
    <a:accent6>
      <a:srgbClr val="E6460A"/>
    </a:accent6>
    <a:hlink>
      <a:srgbClr val="0000FF"/>
    </a:hlink>
    <a:folHlink>
      <a:srgbClr val="800080"/>
    </a:folHlink>
  </a:clrScheme>
  <a:fontScheme name="XL SKL">
    <a:majorFont>
      <a:latin typeface="Arial"/>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SKL">
    <a:dk1>
      <a:sysClr val="windowText" lastClr="000000"/>
    </a:dk1>
    <a:lt1>
      <a:sysClr val="window" lastClr="FFFFFF"/>
    </a:lt1>
    <a:dk2>
      <a:srgbClr val="4D4D4D"/>
    </a:dk2>
    <a:lt2>
      <a:srgbClr val="EEECE1"/>
    </a:lt2>
    <a:accent1>
      <a:srgbClr val="006428"/>
    </a:accent1>
    <a:accent2>
      <a:srgbClr val="005A9B"/>
    </a:accent2>
    <a:accent3>
      <a:srgbClr val="B9141E"/>
    </a:accent3>
    <a:accent4>
      <a:srgbClr val="5A5A96"/>
    </a:accent4>
    <a:accent5>
      <a:srgbClr val="8C7D6E"/>
    </a:accent5>
    <a:accent6>
      <a:srgbClr val="E6460A"/>
    </a:accent6>
    <a:hlink>
      <a:srgbClr val="0000FF"/>
    </a:hlink>
    <a:folHlink>
      <a:srgbClr val="800080"/>
    </a:folHlink>
  </a:clrScheme>
  <a:fontScheme name="XL SKL">
    <a:majorFont>
      <a:latin typeface="Arial"/>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348381</TotalTime>
  <Words>1677</Words>
  <Application>Microsoft Office PowerPoint</Application>
  <PresentationFormat>Bildspel på skärmen (4:3)</PresentationFormat>
  <Paragraphs>178</Paragraphs>
  <Slides>15</Slides>
  <Notes>15</Notes>
  <HiddenSlides>0</HiddenSlides>
  <MMClips>0</MMClips>
  <ScaleCrop>false</ScaleCrop>
  <HeadingPairs>
    <vt:vector size="6" baseType="variant">
      <vt:variant>
        <vt:lpstr>Använt teckensnitt</vt:lpstr>
      </vt:variant>
      <vt:variant>
        <vt:i4>4</vt:i4>
      </vt:variant>
      <vt:variant>
        <vt:lpstr>Tema</vt:lpstr>
      </vt:variant>
      <vt:variant>
        <vt:i4>2</vt:i4>
      </vt:variant>
      <vt:variant>
        <vt:lpstr>Bildrubriker</vt:lpstr>
      </vt:variant>
      <vt:variant>
        <vt:i4>15</vt:i4>
      </vt:variant>
    </vt:vector>
  </HeadingPairs>
  <TitlesOfParts>
    <vt:vector size="21" baseType="lpstr">
      <vt:lpstr>Arial</vt:lpstr>
      <vt:lpstr>Calibri</vt:lpstr>
      <vt:lpstr>Georgia</vt:lpstr>
      <vt:lpstr>Trebuchet MS</vt:lpstr>
      <vt:lpstr>Office-tema</vt:lpstr>
      <vt:lpstr>1_Office-tema</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Förändring av antalet invånare i olika åldersgrupper 2018 - 2028</vt:lpstr>
      <vt:lpstr>Hur ser befolkningsutvecklingen ut län för län?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Christopher</dc:creator>
  <cp:lastModifiedBy>Karlsson Viktor</cp:lastModifiedBy>
  <cp:revision>1261</cp:revision>
  <cp:lastPrinted>2019-08-23T12:17:09Z</cp:lastPrinted>
  <dcterms:created xsi:type="dcterms:W3CDTF">2016-12-13T11:24:16Z</dcterms:created>
  <dcterms:modified xsi:type="dcterms:W3CDTF">2020-03-13T12:24:26Z</dcterms:modified>
</cp:coreProperties>
</file>