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6" r:id="rId4"/>
    <p:sldId id="274" r:id="rId5"/>
    <p:sldId id="267" r:id="rId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54"/>
    <a:srgbClr val="215765"/>
    <a:srgbClr val="CA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3" autoAdjust="0"/>
    <p:restoredTop sz="43852" autoAdjust="0"/>
  </p:normalViewPr>
  <p:slideViewPr>
    <p:cSldViewPr snapToGrid="0" snapToObjects="1" showGuides="1">
      <p:cViewPr varScale="1">
        <p:scale>
          <a:sx n="30" d="100"/>
          <a:sy n="30" d="100"/>
        </p:scale>
        <p:origin x="2316" y="24"/>
      </p:cViewPr>
      <p:guideLst>
        <p:guide orient="horz" pos="2160"/>
        <p:guide pos="3863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222D1-8CDC-2445-9768-53A1EDAB6D97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FE449-B9E9-9648-B05E-3F96E25180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8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Pilen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 ett generellt problemlösningsverktyg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kan användas i olika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sammanhang, till exempel på en arbetsplatsträff.</a:t>
            </a:r>
            <a:endParaRPr lang="sv-S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Syfte med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övningen</a:t>
            </a:r>
            <a:endParaRPr lang="sv-S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skapa engagemang och delaktighet som leder till gemensamma lösningar för att heltidsarbete ska bli norm. </a:t>
            </a:r>
            <a:endParaRPr lang="sv-SE" sz="1200" kern="1200" baseline="0" dirty="0">
              <a:solidFill>
                <a:srgbClr val="FF6D54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Övningen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består av två delar. </a:t>
            </a: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Första delen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går ut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att: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problem/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hinder</a:t>
            </a:r>
          </a:p>
          <a:p>
            <a:pPr marL="171450" indent="-171450">
              <a:buFont typeface="Arial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beskriva konsekvensen</a:t>
            </a:r>
          </a:p>
          <a:p>
            <a:pPr marL="171450" indent="-171450">
              <a:buFont typeface="Arial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förslag på lösningar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komma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förslag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vad man kan göra själv.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/>
              <a:buNone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Andra delen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går ut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att:</a:t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fördjupa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utveckla utvalda/prioriterade lösningar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skapa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engagemang kring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lösningarna.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E449-B9E9-9648-B05E-3F96E251805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19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/>
              <a:t>Del 1. Pilen</a:t>
            </a:r>
            <a:br>
              <a:rPr lang="sv-SE" b="1" dirty="0" smtClean="0"/>
            </a:br>
            <a:endParaRPr lang="sv-SE" b="1" dirty="0" smtClean="0"/>
          </a:p>
          <a:p>
            <a:r>
              <a:rPr lang="sv-SE" b="1" baseline="0" dirty="0" smtClean="0"/>
              <a:t>1. </a:t>
            </a:r>
            <a:r>
              <a:rPr lang="sv-SE" b="1" dirty="0" smtClean="0"/>
              <a:t>Vad är fördelarna med heltid?  </a:t>
            </a:r>
            <a:endParaRPr lang="sv-SE" b="0" baseline="0" dirty="0" smtClean="0"/>
          </a:p>
          <a:p>
            <a:endParaRPr lang="sv-SE" b="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sv-SE" b="0" dirty="0" smtClean="0"/>
              <a:t> Rulla ut</a:t>
            </a:r>
            <a:r>
              <a:rPr lang="sv-SE" b="0" baseline="0" dirty="0" smtClean="0"/>
              <a:t> ett stort ark på ett bord. Arket/bordet ska vara så stort att alla i gruppen får plats runt det.</a:t>
            </a:r>
          </a:p>
          <a:p>
            <a:pPr marL="171450" indent="-171450">
              <a:buFont typeface="Wingdings" pitchFamily="2" charset="2"/>
              <a:buChar char="q"/>
            </a:pPr>
            <a:endParaRPr lang="sv-SE" b="0" baseline="0" dirty="0"/>
          </a:p>
          <a:p>
            <a:pPr marL="171450" indent="-171450">
              <a:buFont typeface="Wingdings" pitchFamily="2" charset="2"/>
              <a:buChar char="q"/>
            </a:pPr>
            <a:r>
              <a:rPr lang="sv-SE" b="0" baseline="0" dirty="0"/>
              <a:t> Rita en lång pil längs med hela arket och skriv ”</a:t>
            </a:r>
            <a:r>
              <a:rPr lang="sv-SE" b="0" baseline="0" dirty="0" smtClean="0"/>
              <a:t>Heltidsarbete som norm” </a:t>
            </a:r>
            <a:r>
              <a:rPr lang="sv-SE" b="0" baseline="0" dirty="0"/>
              <a:t>mitt på. Lämna lite plats </a:t>
            </a:r>
            <a:r>
              <a:rPr lang="sv-SE" b="1" baseline="0" dirty="0"/>
              <a:t>framför pilen </a:t>
            </a:r>
            <a:r>
              <a:rPr lang="sv-SE" b="0" baseline="0" dirty="0"/>
              <a:t>(ca 30-40 cm) för kunna anteckna på. Skriv dit ”Fördelar". </a:t>
            </a:r>
            <a:r>
              <a:rPr lang="sv-SE" b="0" baseline="0" dirty="0" smtClean="0"/>
              <a:t/>
            </a:r>
            <a:br>
              <a:rPr lang="sv-SE" b="0" baseline="0" dirty="0" smtClean="0"/>
            </a:br>
            <a:r>
              <a:rPr lang="sv-SE" b="0" baseline="0" dirty="0" smtClean="0"/>
              <a:t> Pilen symboliserar </a:t>
            </a:r>
            <a:r>
              <a:rPr lang="sv-SE" b="0" baseline="0" dirty="0"/>
              <a:t>resan till en heltidsorganisation. </a:t>
            </a:r>
          </a:p>
          <a:p>
            <a:endParaRPr lang="sv-SE" b="0" baseline="0" dirty="0"/>
          </a:p>
          <a:p>
            <a:pPr marL="171450" indent="-171450">
              <a:buFont typeface="Wingdings" pitchFamily="2" charset="2"/>
              <a:buChar char="q"/>
            </a:pPr>
            <a:r>
              <a:rPr lang="sv-SE" b="0" baseline="0" dirty="0"/>
              <a:t> Alla tar var sin </a:t>
            </a:r>
            <a:r>
              <a:rPr lang="sv-SE" b="1" baseline="0" dirty="0"/>
              <a:t>svart penna </a:t>
            </a:r>
            <a:r>
              <a:rPr lang="sv-SE" b="0" baseline="0" dirty="0"/>
              <a:t>och svarar på frågan: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är fördelarna med heltid ur ett samhällsperspektiv, verksamhetsperspektiv och individuellt perspektiv?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Fundera var och en och skriv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fördelarna längst fram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 höger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pappret,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framför pilen.</a:t>
            </a:r>
            <a:r>
              <a:rPr lang="sv-SE" sz="12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Skriv</a:t>
            </a:r>
            <a:r>
              <a:rPr lang="sv-SE" sz="1200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 på pappret.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5–10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Ställ gärna följdfrågor kring det som skrivs, så alla uppfattar fördelarna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heltidsarbete.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ex: ”Kan du utveckla det?”, ”Hur tänker du?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osv.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E449-B9E9-9648-B05E-3F96E251805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66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Pilen, </a:t>
            </a:r>
            <a:r>
              <a:rPr lang="sv-SE" b="0" baseline="0" dirty="0" smtClean="0"/>
              <a:t>fortsättning</a:t>
            </a:r>
            <a:r>
              <a:rPr lang="sv-SE" b="1" baseline="0" dirty="0" smtClean="0"/>
              <a:t/>
            </a:r>
            <a:br>
              <a:rPr lang="sv-SE" b="1" baseline="0" dirty="0" smtClean="0"/>
            </a:b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2</a:t>
            </a:r>
            <a:r>
              <a:rPr lang="sv-SE" b="1" dirty="0"/>
              <a:t>. Vad finns</a:t>
            </a:r>
            <a:r>
              <a:rPr lang="sv-SE" b="1" baseline="0" dirty="0"/>
              <a:t> det för problem/hinder och hur ser lösningarna ut?</a:t>
            </a:r>
          </a:p>
          <a:p>
            <a:endParaRPr lang="sv-SE" baseline="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Ställ er nu runt bordet, så att alla har en plats framför sig att skriva på pappersarket. </a:t>
            </a:r>
          </a:p>
          <a:p>
            <a:pPr marL="171450" indent="-171450">
              <a:buFont typeface="Wingdings" pitchFamily="2" charset="2"/>
              <a:buChar char="q"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svart penna. </a:t>
            </a:r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sv-S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en skriver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eller flera problem som hindrar oss att skapa heltid som norm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Ringa in problemet med en cirkel.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 ett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svart streck från cirkeln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problemet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till tidslinjen.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 5 min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lvl="0" indent="0">
              <a:buFont typeface="Wingdings" pitchFamily="2" charset="2"/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ett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steg till höger, så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du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hamnar framför någon annans problembeskrivning.</a:t>
            </a:r>
          </a:p>
          <a:p>
            <a:pPr marL="171450" lvl="0" indent="-171450">
              <a:buFont typeface="Wingdings" pitchFamily="2" charset="2"/>
              <a:buChar char="q"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till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röd penna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konsekvensen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 av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problemet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(som du ser det). Ringa in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konsekvensen. Dra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rött streck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 cirkeln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konsekvensen till problemet.</a:t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flera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konsekvenser?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Skriv ned dem också, ringa in varje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dra ett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streck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problemet.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 5 min).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Wingdings" pitchFamily="2" charset="2"/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ett steg till höger.  </a:t>
            </a:r>
          </a:p>
          <a:p>
            <a:pPr marL="171450" lvl="0" indent="-171450">
              <a:buFont typeface="Wingdings" pitchFamily="2" charset="2"/>
              <a:buChar char="q"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</a:t>
            </a:r>
            <a:r>
              <a:rPr lang="sv-S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till </a:t>
            </a:r>
            <a:r>
              <a:rPr lang="sv-SE" sz="1200" b="1" kern="1200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grön penna.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 lösning 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det problem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den konsekvens du hamnat framför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flera lösningar?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Skriv ned dem också, ringa in varje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dra ett streck till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konsekvensen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(ca 10 min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lvl="0" indent="0">
              <a:buFont typeface="Wingdings" pitchFamily="2" charset="2"/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ett steg till höger.</a:t>
            </a:r>
          </a:p>
          <a:p>
            <a:pPr marL="171450" indent="-171450">
              <a:buFont typeface="Wingdings" pitchFamily="2" charset="2"/>
              <a:buChar char="q"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till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blå penna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Titta på alla lösningar framför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dig.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älj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eller de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lösningar som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känner för och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 ned ett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 på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du själv kan göra för att bidra till lösningen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Ringa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ditt förslag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dra ett streck till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lösningen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(ca 5 min)</a:t>
            </a:r>
          </a:p>
          <a:p>
            <a:pPr marL="171450" indent="-171450">
              <a:buFont typeface="Wingdings" pitchFamily="2" charset="2"/>
              <a:buChar char="q"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 tar ett steg tillbaka och tittar på alla problem, konsekvenser, lösningar och förslag som skrivits ner. Ta er tid att gå runt och läsa alla förslag och beskrivningar.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 15 min)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E449-B9E9-9648-B05E-3F96E251805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54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Pilen, fortsättning.</a:t>
            </a:r>
            <a:b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Utveckla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lösningarna till förslag</a:t>
            </a:r>
            <a:endParaRPr lang="sv-S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alla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tittat igenom alla anteckningar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väljer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 ut några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problem/konsekvens/lösning/förslag som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 vill arbeta vidare med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 ut separata papper – gärna större A3-papper som kan visas upp. </a:t>
            </a:r>
          </a:p>
          <a:p>
            <a:pPr marL="171450" lvl="0" indent="-171450">
              <a:buFont typeface="Wingdings" pitchFamily="2" charset="2"/>
              <a:buChar char="q"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Försök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utveckla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lösningarna ni har valt. Skriv ned problemen som rubrik på var sitt A3-papper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formulera lösningarna som möjligheter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Lägg till vad som behöver hända (t ex att någon behöver fatta beslut, en rutin som behöver ändras, ett nytt sätt att tänka kring bemanning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Var så specifik som möjligt och koppla gärna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 lösningar till er arbetsplats.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 30 min)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Lägg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förslag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intill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pilen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 5 min)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itchFamily="2" charset="2"/>
              <a:buChar char="q"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ett steg tillbaka. </a:t>
            </a:r>
          </a:p>
          <a:p>
            <a:pPr marL="171450" indent="-171450">
              <a:buFont typeface="Wingdings" pitchFamily="2" charset="2"/>
              <a:buChar char="q"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q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har ni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förslag som kan bidra till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heltidsarbete blir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norm. Vilka är värda förverkliga? Prioritera de viktigaste.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E449-B9E9-9648-B05E-3F96E251805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Pilen, fortsättning.</a:t>
            </a:r>
            <a:b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Avslutning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ett par minuter och sammanfatta era reflektioner, insikter och idéer.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gärna varvet runt och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fråga: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ser du som viktigast att prioritera bland alla problem, lösningar och förslag”.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 10 min)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baseline="0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E449-B9E9-9648-B05E-3F96E251805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1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16271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410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9AB15-BC9C-0347-9545-8B504EC6864B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4F8BD-447D-9948-ABAD-C22FB93A8A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83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7655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8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B52F41B-5CDA-F244-B770-8ABF3C36B9BE}"/>
              </a:ext>
            </a:extLst>
          </p:cNvPr>
          <p:cNvSpPr/>
          <p:nvPr userDrawn="1"/>
        </p:nvSpPr>
        <p:spPr>
          <a:xfrm>
            <a:off x="8050924" y="5770179"/>
            <a:ext cx="4141076" cy="108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71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5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449" y="6038672"/>
            <a:ext cx="1436143" cy="58343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557" y="6092817"/>
            <a:ext cx="2054776" cy="6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79" y="0"/>
            <a:ext cx="6099279" cy="586554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-3279" y="-1"/>
            <a:ext cx="12195279" cy="6858001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ubrik 14"/>
          <p:cNvSpPr>
            <a:spLocks noGrp="1"/>
          </p:cNvSpPr>
          <p:nvPr>
            <p:ph type="title" idx="4294967295"/>
          </p:nvPr>
        </p:nvSpPr>
        <p:spPr>
          <a:xfrm>
            <a:off x="36513" y="822325"/>
            <a:ext cx="12192000" cy="4876800"/>
          </a:xfrm>
        </p:spPr>
        <p:txBody>
          <a:bodyPr>
            <a:noAutofit/>
          </a:bodyPr>
          <a:lstStyle/>
          <a:p>
            <a:pPr algn="ctr"/>
            <a:r>
              <a:rPr lang="sv-SE" b="1" spc="300" dirty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PILEN</a:t>
            </a:r>
          </a:p>
        </p:txBody>
      </p:sp>
    </p:spTree>
    <p:extLst>
      <p:ext uri="{BB962C8B-B14F-4D97-AF65-F5344CB8AC3E}">
        <p14:creationId xmlns:p14="http://schemas.microsoft.com/office/powerpoint/2010/main" val="115045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132513" y="1651000"/>
            <a:ext cx="6059487" cy="1325563"/>
          </a:xfrm>
          <a:noFill/>
        </p:spPr>
        <p:txBody>
          <a:bodyPr/>
          <a:lstStyle/>
          <a:p>
            <a:pPr algn="ctr"/>
            <a:r>
              <a:rPr lang="sv-SE" b="1" dirty="0">
                <a:solidFill>
                  <a:srgbClr val="FF6D54"/>
                </a:solidFill>
                <a:latin typeface="Trebuchet MS" charset="0"/>
                <a:ea typeface="Trebuchet MS" charset="0"/>
                <a:cs typeface="Trebuchet MS" charset="0"/>
              </a:rPr>
              <a:t>FÖRDELAR</a:t>
            </a:r>
          </a:p>
        </p:txBody>
      </p:sp>
      <p:cxnSp>
        <p:nvCxnSpPr>
          <p:cNvPr id="6" name="Rak pil 5"/>
          <p:cNvCxnSpPr/>
          <p:nvPr/>
        </p:nvCxnSpPr>
        <p:spPr>
          <a:xfrm>
            <a:off x="0" y="3484441"/>
            <a:ext cx="6183923" cy="0"/>
          </a:xfrm>
          <a:prstGeom prst="straightConnector1">
            <a:avLst/>
          </a:prstGeom>
          <a:ln w="88900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ubrik 1"/>
          <p:cNvSpPr txBox="1">
            <a:spLocks/>
          </p:cNvSpPr>
          <p:nvPr/>
        </p:nvSpPr>
        <p:spPr>
          <a:xfrm>
            <a:off x="671146" y="2146852"/>
            <a:ext cx="4668520" cy="10778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Heltidsarbete som norm</a:t>
            </a:r>
            <a:endParaRPr lang="sv-SE" b="1" dirty="0">
              <a:solidFill>
                <a:srgbClr val="21576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109850" y="2976609"/>
            <a:ext cx="4289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>
                <a:solidFill>
                  <a:schemeClr val="accent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Samhällsperspektiv</a:t>
            </a:r>
          </a:p>
          <a:p>
            <a:pPr algn="ctr"/>
            <a:r>
              <a:rPr lang="sv-SE" sz="2000" i="1" dirty="0">
                <a:solidFill>
                  <a:schemeClr val="accent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Verksamhet/arbetsplatsen</a:t>
            </a:r>
          </a:p>
          <a:p>
            <a:pPr algn="ctr"/>
            <a:r>
              <a:rPr lang="sv-SE" sz="2000" i="1" dirty="0">
                <a:solidFill>
                  <a:schemeClr val="accent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Individperspektiv </a:t>
            </a:r>
          </a:p>
        </p:txBody>
      </p:sp>
    </p:spTree>
    <p:extLst>
      <p:ext uri="{BB962C8B-B14F-4D97-AF65-F5344CB8AC3E}">
        <p14:creationId xmlns:p14="http://schemas.microsoft.com/office/powerpoint/2010/main" val="74230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pil 5"/>
          <p:cNvCxnSpPr/>
          <p:nvPr/>
        </p:nvCxnSpPr>
        <p:spPr>
          <a:xfrm>
            <a:off x="0" y="3462988"/>
            <a:ext cx="10357449" cy="21453"/>
          </a:xfrm>
          <a:prstGeom prst="straightConnector1">
            <a:avLst/>
          </a:prstGeom>
          <a:ln w="88900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ubrik 1"/>
          <p:cNvSpPr txBox="1">
            <a:spLocks/>
          </p:cNvSpPr>
          <p:nvPr/>
        </p:nvSpPr>
        <p:spPr>
          <a:xfrm>
            <a:off x="5005754" y="3670897"/>
            <a:ext cx="2139462" cy="704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HELTID</a:t>
            </a:r>
          </a:p>
        </p:txBody>
      </p:sp>
      <p:grpSp>
        <p:nvGrpSpPr>
          <p:cNvPr id="38" name="Grupp 37"/>
          <p:cNvGrpSpPr/>
          <p:nvPr/>
        </p:nvGrpSpPr>
        <p:grpSpPr>
          <a:xfrm>
            <a:off x="2412209" y="2276964"/>
            <a:ext cx="2593545" cy="1207477"/>
            <a:chOff x="2412209" y="2276964"/>
            <a:chExt cx="2593545" cy="1207477"/>
          </a:xfrm>
        </p:grpSpPr>
        <p:sp>
          <p:nvSpPr>
            <p:cNvPr id="19" name="Rubrik 1"/>
            <p:cNvSpPr txBox="1">
              <a:spLocks/>
            </p:cNvSpPr>
            <p:nvPr/>
          </p:nvSpPr>
          <p:spPr>
            <a:xfrm>
              <a:off x="2786526" y="2389714"/>
              <a:ext cx="2139462" cy="7042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v-SE" sz="2400" b="1" spc="300" dirty="0">
                  <a:latin typeface="Trebuchet MS" charset="0"/>
                  <a:ea typeface="Trebuchet MS" charset="0"/>
                  <a:cs typeface="Trebuchet MS" charset="0"/>
                </a:rPr>
                <a:t>PROBLEM</a:t>
              </a:r>
            </a:p>
          </p:txBody>
        </p:sp>
        <p:sp>
          <p:nvSpPr>
            <p:cNvPr id="34" name="Frihandsfigur 33"/>
            <p:cNvSpPr/>
            <p:nvPr/>
          </p:nvSpPr>
          <p:spPr>
            <a:xfrm>
              <a:off x="2412209" y="2276964"/>
              <a:ext cx="2593545" cy="1207477"/>
            </a:xfrm>
            <a:custGeom>
              <a:avLst/>
              <a:gdLst>
                <a:gd name="connsiteX0" fmla="*/ 213599 w 2593545"/>
                <a:gd name="connsiteY0" fmla="*/ 1207477 h 1207477"/>
                <a:gd name="connsiteX1" fmla="*/ 2584 w 2593545"/>
                <a:gd name="connsiteY1" fmla="*/ 468923 h 1207477"/>
                <a:gd name="connsiteX2" fmla="*/ 342553 w 2593545"/>
                <a:gd name="connsiteY2" fmla="*/ 140677 h 1207477"/>
                <a:gd name="connsiteX3" fmla="*/ 1432799 w 2593545"/>
                <a:gd name="connsiteY3" fmla="*/ 0 h 1207477"/>
                <a:gd name="connsiteX4" fmla="*/ 2417538 w 2593545"/>
                <a:gd name="connsiteY4" fmla="*/ 140677 h 1207477"/>
                <a:gd name="connsiteX5" fmla="*/ 2569938 w 2593545"/>
                <a:gd name="connsiteY5" fmla="*/ 621323 h 1207477"/>
                <a:gd name="connsiteX6" fmla="*/ 2136184 w 2593545"/>
                <a:gd name="connsiteY6" fmla="*/ 890954 h 1207477"/>
                <a:gd name="connsiteX7" fmla="*/ 635630 w 2593545"/>
                <a:gd name="connsiteY7" fmla="*/ 844062 h 1207477"/>
                <a:gd name="connsiteX8" fmla="*/ 237045 w 2593545"/>
                <a:gd name="connsiteY8" fmla="*/ 668216 h 1207477"/>
                <a:gd name="connsiteX9" fmla="*/ 143261 w 2593545"/>
                <a:gd name="connsiteY9" fmla="*/ 363416 h 120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3545" h="1207477">
                  <a:moveTo>
                    <a:pt x="213599" y="1207477"/>
                  </a:moveTo>
                  <a:cubicBezTo>
                    <a:pt x="97345" y="927100"/>
                    <a:pt x="-18908" y="646723"/>
                    <a:pt x="2584" y="468923"/>
                  </a:cubicBezTo>
                  <a:cubicBezTo>
                    <a:pt x="24076" y="291123"/>
                    <a:pt x="104184" y="218831"/>
                    <a:pt x="342553" y="140677"/>
                  </a:cubicBezTo>
                  <a:cubicBezTo>
                    <a:pt x="580922" y="62523"/>
                    <a:pt x="1086968" y="0"/>
                    <a:pt x="1432799" y="0"/>
                  </a:cubicBezTo>
                  <a:cubicBezTo>
                    <a:pt x="1778630" y="0"/>
                    <a:pt x="2228015" y="37123"/>
                    <a:pt x="2417538" y="140677"/>
                  </a:cubicBezTo>
                  <a:cubicBezTo>
                    <a:pt x="2607061" y="244231"/>
                    <a:pt x="2616830" y="496277"/>
                    <a:pt x="2569938" y="621323"/>
                  </a:cubicBezTo>
                  <a:cubicBezTo>
                    <a:pt x="2523046" y="746369"/>
                    <a:pt x="2458569" y="853831"/>
                    <a:pt x="2136184" y="890954"/>
                  </a:cubicBezTo>
                  <a:cubicBezTo>
                    <a:pt x="1813799" y="928077"/>
                    <a:pt x="952153" y="881185"/>
                    <a:pt x="635630" y="844062"/>
                  </a:cubicBezTo>
                  <a:cubicBezTo>
                    <a:pt x="319107" y="806939"/>
                    <a:pt x="319106" y="748324"/>
                    <a:pt x="237045" y="668216"/>
                  </a:cubicBezTo>
                  <a:cubicBezTo>
                    <a:pt x="154984" y="588108"/>
                    <a:pt x="143261" y="363416"/>
                    <a:pt x="143261" y="36341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/>
          <p:cNvGrpSpPr/>
          <p:nvPr/>
        </p:nvGrpSpPr>
        <p:grpSpPr>
          <a:xfrm>
            <a:off x="1453936" y="1113985"/>
            <a:ext cx="3150292" cy="1207477"/>
            <a:chOff x="1453936" y="1113985"/>
            <a:chExt cx="3150292" cy="1207477"/>
          </a:xfrm>
        </p:grpSpPr>
        <p:sp>
          <p:nvSpPr>
            <p:cNvPr id="24" name="Rubrik 1"/>
            <p:cNvSpPr txBox="1">
              <a:spLocks/>
            </p:cNvSpPr>
            <p:nvPr/>
          </p:nvSpPr>
          <p:spPr>
            <a:xfrm>
              <a:off x="1453936" y="1230020"/>
              <a:ext cx="3125288" cy="7042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v-SE" sz="2400" b="1" spc="300" dirty="0">
                  <a:solidFill>
                    <a:srgbClr val="FF0000"/>
                  </a:solidFill>
                  <a:latin typeface="Trebuchet MS" charset="0"/>
                  <a:ea typeface="Trebuchet MS" charset="0"/>
                  <a:cs typeface="Trebuchet MS" charset="0"/>
                </a:rPr>
                <a:t>KONSEKVENS</a:t>
              </a:r>
            </a:p>
          </p:txBody>
        </p:sp>
        <p:sp>
          <p:nvSpPr>
            <p:cNvPr id="35" name="Frihandsfigur 34"/>
            <p:cNvSpPr/>
            <p:nvPr/>
          </p:nvSpPr>
          <p:spPr>
            <a:xfrm flipH="1">
              <a:off x="1453936" y="1113985"/>
              <a:ext cx="3150292" cy="1207477"/>
            </a:xfrm>
            <a:custGeom>
              <a:avLst/>
              <a:gdLst>
                <a:gd name="connsiteX0" fmla="*/ 213599 w 2593545"/>
                <a:gd name="connsiteY0" fmla="*/ 1207477 h 1207477"/>
                <a:gd name="connsiteX1" fmla="*/ 2584 w 2593545"/>
                <a:gd name="connsiteY1" fmla="*/ 468923 h 1207477"/>
                <a:gd name="connsiteX2" fmla="*/ 342553 w 2593545"/>
                <a:gd name="connsiteY2" fmla="*/ 140677 h 1207477"/>
                <a:gd name="connsiteX3" fmla="*/ 1432799 w 2593545"/>
                <a:gd name="connsiteY3" fmla="*/ 0 h 1207477"/>
                <a:gd name="connsiteX4" fmla="*/ 2417538 w 2593545"/>
                <a:gd name="connsiteY4" fmla="*/ 140677 h 1207477"/>
                <a:gd name="connsiteX5" fmla="*/ 2569938 w 2593545"/>
                <a:gd name="connsiteY5" fmla="*/ 621323 h 1207477"/>
                <a:gd name="connsiteX6" fmla="*/ 2136184 w 2593545"/>
                <a:gd name="connsiteY6" fmla="*/ 890954 h 1207477"/>
                <a:gd name="connsiteX7" fmla="*/ 635630 w 2593545"/>
                <a:gd name="connsiteY7" fmla="*/ 844062 h 1207477"/>
                <a:gd name="connsiteX8" fmla="*/ 237045 w 2593545"/>
                <a:gd name="connsiteY8" fmla="*/ 668216 h 1207477"/>
                <a:gd name="connsiteX9" fmla="*/ 143261 w 2593545"/>
                <a:gd name="connsiteY9" fmla="*/ 363416 h 120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3545" h="1207477">
                  <a:moveTo>
                    <a:pt x="213599" y="1207477"/>
                  </a:moveTo>
                  <a:cubicBezTo>
                    <a:pt x="97345" y="927100"/>
                    <a:pt x="-18908" y="646723"/>
                    <a:pt x="2584" y="468923"/>
                  </a:cubicBezTo>
                  <a:cubicBezTo>
                    <a:pt x="24076" y="291123"/>
                    <a:pt x="104184" y="218831"/>
                    <a:pt x="342553" y="140677"/>
                  </a:cubicBezTo>
                  <a:cubicBezTo>
                    <a:pt x="580922" y="62523"/>
                    <a:pt x="1086968" y="0"/>
                    <a:pt x="1432799" y="0"/>
                  </a:cubicBezTo>
                  <a:cubicBezTo>
                    <a:pt x="1778630" y="0"/>
                    <a:pt x="2228015" y="37123"/>
                    <a:pt x="2417538" y="140677"/>
                  </a:cubicBezTo>
                  <a:cubicBezTo>
                    <a:pt x="2607061" y="244231"/>
                    <a:pt x="2616830" y="496277"/>
                    <a:pt x="2569938" y="621323"/>
                  </a:cubicBezTo>
                  <a:cubicBezTo>
                    <a:pt x="2523046" y="746369"/>
                    <a:pt x="2458569" y="853831"/>
                    <a:pt x="2136184" y="890954"/>
                  </a:cubicBezTo>
                  <a:cubicBezTo>
                    <a:pt x="1813799" y="928077"/>
                    <a:pt x="952153" y="881185"/>
                    <a:pt x="635630" y="844062"/>
                  </a:cubicBezTo>
                  <a:cubicBezTo>
                    <a:pt x="319107" y="806939"/>
                    <a:pt x="319106" y="748324"/>
                    <a:pt x="237045" y="668216"/>
                  </a:cubicBezTo>
                  <a:cubicBezTo>
                    <a:pt x="154984" y="588108"/>
                    <a:pt x="143261" y="363416"/>
                    <a:pt x="143261" y="3634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1" name="Grupp 40"/>
          <p:cNvGrpSpPr/>
          <p:nvPr/>
        </p:nvGrpSpPr>
        <p:grpSpPr>
          <a:xfrm>
            <a:off x="4225680" y="354610"/>
            <a:ext cx="3125288" cy="1207477"/>
            <a:chOff x="4225680" y="327699"/>
            <a:chExt cx="3125288" cy="1207477"/>
          </a:xfrm>
        </p:grpSpPr>
        <p:sp>
          <p:nvSpPr>
            <p:cNvPr id="25" name="Rubrik 1"/>
            <p:cNvSpPr txBox="1">
              <a:spLocks/>
            </p:cNvSpPr>
            <p:nvPr/>
          </p:nvSpPr>
          <p:spPr>
            <a:xfrm>
              <a:off x="4225680" y="460196"/>
              <a:ext cx="3125288" cy="7042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v-SE" sz="2400" b="1" spc="300" dirty="0">
                  <a:solidFill>
                    <a:schemeClr val="accent6"/>
                  </a:solidFill>
                  <a:latin typeface="Trebuchet MS" charset="0"/>
                  <a:ea typeface="Trebuchet MS" charset="0"/>
                  <a:cs typeface="Trebuchet MS" charset="0"/>
                </a:rPr>
                <a:t>LÖSNING</a:t>
              </a:r>
            </a:p>
          </p:txBody>
        </p:sp>
        <p:sp>
          <p:nvSpPr>
            <p:cNvPr id="36" name="Frihandsfigur 35"/>
            <p:cNvSpPr/>
            <p:nvPr/>
          </p:nvSpPr>
          <p:spPr>
            <a:xfrm>
              <a:off x="4393409" y="327699"/>
              <a:ext cx="2593545" cy="1207477"/>
            </a:xfrm>
            <a:custGeom>
              <a:avLst/>
              <a:gdLst>
                <a:gd name="connsiteX0" fmla="*/ 213599 w 2593545"/>
                <a:gd name="connsiteY0" fmla="*/ 1207477 h 1207477"/>
                <a:gd name="connsiteX1" fmla="*/ 2584 w 2593545"/>
                <a:gd name="connsiteY1" fmla="*/ 468923 h 1207477"/>
                <a:gd name="connsiteX2" fmla="*/ 342553 w 2593545"/>
                <a:gd name="connsiteY2" fmla="*/ 140677 h 1207477"/>
                <a:gd name="connsiteX3" fmla="*/ 1432799 w 2593545"/>
                <a:gd name="connsiteY3" fmla="*/ 0 h 1207477"/>
                <a:gd name="connsiteX4" fmla="*/ 2417538 w 2593545"/>
                <a:gd name="connsiteY4" fmla="*/ 140677 h 1207477"/>
                <a:gd name="connsiteX5" fmla="*/ 2569938 w 2593545"/>
                <a:gd name="connsiteY5" fmla="*/ 621323 h 1207477"/>
                <a:gd name="connsiteX6" fmla="*/ 2136184 w 2593545"/>
                <a:gd name="connsiteY6" fmla="*/ 890954 h 1207477"/>
                <a:gd name="connsiteX7" fmla="*/ 635630 w 2593545"/>
                <a:gd name="connsiteY7" fmla="*/ 844062 h 1207477"/>
                <a:gd name="connsiteX8" fmla="*/ 237045 w 2593545"/>
                <a:gd name="connsiteY8" fmla="*/ 668216 h 1207477"/>
                <a:gd name="connsiteX9" fmla="*/ 143261 w 2593545"/>
                <a:gd name="connsiteY9" fmla="*/ 363416 h 120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3545" h="1207477">
                  <a:moveTo>
                    <a:pt x="213599" y="1207477"/>
                  </a:moveTo>
                  <a:cubicBezTo>
                    <a:pt x="97345" y="927100"/>
                    <a:pt x="-18908" y="646723"/>
                    <a:pt x="2584" y="468923"/>
                  </a:cubicBezTo>
                  <a:cubicBezTo>
                    <a:pt x="24076" y="291123"/>
                    <a:pt x="104184" y="218831"/>
                    <a:pt x="342553" y="140677"/>
                  </a:cubicBezTo>
                  <a:cubicBezTo>
                    <a:pt x="580922" y="62523"/>
                    <a:pt x="1086968" y="0"/>
                    <a:pt x="1432799" y="0"/>
                  </a:cubicBezTo>
                  <a:cubicBezTo>
                    <a:pt x="1778630" y="0"/>
                    <a:pt x="2228015" y="37123"/>
                    <a:pt x="2417538" y="140677"/>
                  </a:cubicBezTo>
                  <a:cubicBezTo>
                    <a:pt x="2607061" y="244231"/>
                    <a:pt x="2616830" y="496277"/>
                    <a:pt x="2569938" y="621323"/>
                  </a:cubicBezTo>
                  <a:cubicBezTo>
                    <a:pt x="2523046" y="746369"/>
                    <a:pt x="2458569" y="853831"/>
                    <a:pt x="2136184" y="890954"/>
                  </a:cubicBezTo>
                  <a:cubicBezTo>
                    <a:pt x="1813799" y="928077"/>
                    <a:pt x="952153" y="881185"/>
                    <a:pt x="635630" y="844062"/>
                  </a:cubicBezTo>
                  <a:cubicBezTo>
                    <a:pt x="319107" y="806939"/>
                    <a:pt x="319106" y="748324"/>
                    <a:pt x="237045" y="668216"/>
                  </a:cubicBezTo>
                  <a:cubicBezTo>
                    <a:pt x="154984" y="588108"/>
                    <a:pt x="143261" y="363416"/>
                    <a:pt x="143261" y="363416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6986954" y="396937"/>
            <a:ext cx="4715685" cy="987580"/>
            <a:chOff x="6787662" y="370736"/>
            <a:chExt cx="4715685" cy="987580"/>
          </a:xfrm>
        </p:grpSpPr>
        <p:sp>
          <p:nvSpPr>
            <p:cNvPr id="26" name="Rubrik 1"/>
            <p:cNvSpPr txBox="1">
              <a:spLocks/>
            </p:cNvSpPr>
            <p:nvPr/>
          </p:nvSpPr>
          <p:spPr>
            <a:xfrm>
              <a:off x="7305239" y="488745"/>
              <a:ext cx="3770281" cy="7042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v-SE" sz="2400" b="1" spc="300" dirty="0">
                  <a:solidFill>
                    <a:schemeClr val="accent1"/>
                  </a:solidFill>
                  <a:latin typeface="Trebuchet MS" charset="0"/>
                  <a:ea typeface="Trebuchet MS" charset="0"/>
                  <a:cs typeface="Trebuchet MS" charset="0"/>
                </a:rPr>
                <a:t>VAD JAG KAN GÖRA</a:t>
              </a:r>
            </a:p>
          </p:txBody>
        </p:sp>
        <p:sp>
          <p:nvSpPr>
            <p:cNvPr id="37" name="Frihandsfigur 36"/>
            <p:cNvSpPr/>
            <p:nvPr/>
          </p:nvSpPr>
          <p:spPr>
            <a:xfrm>
              <a:off x="6787662" y="370736"/>
              <a:ext cx="4715685" cy="987580"/>
            </a:xfrm>
            <a:custGeom>
              <a:avLst/>
              <a:gdLst>
                <a:gd name="connsiteX0" fmla="*/ 246184 w 4715685"/>
                <a:gd name="connsiteY0" fmla="*/ 555387 h 987580"/>
                <a:gd name="connsiteX1" fmla="*/ 949569 w 4715685"/>
                <a:gd name="connsiteY1" fmla="*/ 918802 h 987580"/>
                <a:gd name="connsiteX2" fmla="*/ 4267200 w 4715685"/>
                <a:gd name="connsiteY2" fmla="*/ 907079 h 987580"/>
                <a:gd name="connsiteX3" fmla="*/ 4302369 w 4715685"/>
                <a:gd name="connsiteY3" fmla="*/ 98187 h 987580"/>
                <a:gd name="connsiteX4" fmla="*/ 738553 w 4715685"/>
                <a:gd name="connsiteY4" fmla="*/ 63018 h 987580"/>
                <a:gd name="connsiteX5" fmla="*/ 0 w 4715685"/>
                <a:gd name="connsiteY5" fmla="*/ 543664 h 98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5685" h="987580">
                  <a:moveTo>
                    <a:pt x="246184" y="555387"/>
                  </a:moveTo>
                  <a:cubicBezTo>
                    <a:pt x="262792" y="707787"/>
                    <a:pt x="279400" y="860187"/>
                    <a:pt x="949569" y="918802"/>
                  </a:cubicBezTo>
                  <a:cubicBezTo>
                    <a:pt x="1619738" y="977417"/>
                    <a:pt x="3708400" y="1043848"/>
                    <a:pt x="4267200" y="907079"/>
                  </a:cubicBezTo>
                  <a:cubicBezTo>
                    <a:pt x="4826000" y="770310"/>
                    <a:pt x="4890477" y="238864"/>
                    <a:pt x="4302369" y="98187"/>
                  </a:cubicBezTo>
                  <a:cubicBezTo>
                    <a:pt x="3714261" y="-42490"/>
                    <a:pt x="1455615" y="-11228"/>
                    <a:pt x="738553" y="63018"/>
                  </a:cubicBezTo>
                  <a:cubicBezTo>
                    <a:pt x="21491" y="137264"/>
                    <a:pt x="0" y="543664"/>
                    <a:pt x="0" y="543664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19985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Rak pil 53"/>
          <p:cNvCxnSpPr/>
          <p:nvPr/>
        </p:nvCxnSpPr>
        <p:spPr>
          <a:xfrm flipV="1">
            <a:off x="0" y="3429180"/>
            <a:ext cx="11137692" cy="24040"/>
          </a:xfrm>
          <a:prstGeom prst="straightConnector1">
            <a:avLst/>
          </a:prstGeom>
          <a:ln w="88900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ktangel 51"/>
          <p:cNvSpPr/>
          <p:nvPr/>
        </p:nvSpPr>
        <p:spPr>
          <a:xfrm rot="251589">
            <a:off x="8292741" y="1929039"/>
            <a:ext cx="2019516" cy="2795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ktangel 52"/>
          <p:cNvSpPr/>
          <p:nvPr/>
        </p:nvSpPr>
        <p:spPr>
          <a:xfrm rot="21326785">
            <a:off x="1406255" y="2054580"/>
            <a:ext cx="1963125" cy="2717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ECF89548-AD4C-454E-A2F3-3597322DFC29}"/>
              </a:ext>
            </a:extLst>
          </p:cNvPr>
          <p:cNvGrpSpPr/>
          <p:nvPr/>
        </p:nvGrpSpPr>
        <p:grpSpPr>
          <a:xfrm>
            <a:off x="4004531" y="303297"/>
            <a:ext cx="3876486" cy="5366784"/>
            <a:chOff x="4004531" y="303297"/>
            <a:chExt cx="3876486" cy="5366784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EF988446-92A0-AF45-B739-D0A39A992990}"/>
                </a:ext>
              </a:extLst>
            </p:cNvPr>
            <p:cNvGrpSpPr/>
            <p:nvPr/>
          </p:nvGrpSpPr>
          <p:grpSpPr>
            <a:xfrm>
              <a:off x="4004531" y="303297"/>
              <a:ext cx="3876486" cy="5366784"/>
              <a:chOff x="4004531" y="303297"/>
              <a:chExt cx="3876486" cy="5366784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4004531" y="303297"/>
                <a:ext cx="3876486" cy="5366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4004531" y="638830"/>
                <a:ext cx="3876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400" b="1" dirty="0">
                    <a:latin typeface="Trebuchet MS" charset="0"/>
                    <a:ea typeface="Trebuchet MS" charset="0"/>
                    <a:cs typeface="Trebuchet MS" charset="0"/>
                  </a:rPr>
                  <a:t>PROBLEMET ÄR…</a:t>
                </a:r>
              </a:p>
            </p:txBody>
          </p:sp>
        </p:grp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F7D07F88-5666-CC47-BBAA-E54F00080D85}"/>
                </a:ext>
              </a:extLst>
            </p:cNvPr>
            <p:cNvGrpSpPr/>
            <p:nvPr/>
          </p:nvGrpSpPr>
          <p:grpSpPr>
            <a:xfrm>
              <a:off x="6619450" y="3825207"/>
              <a:ext cx="741942" cy="1488194"/>
              <a:chOff x="6619450" y="3825207"/>
              <a:chExt cx="741942" cy="1488194"/>
            </a:xfrm>
          </p:grpSpPr>
          <p:sp>
            <p:nvSpPr>
              <p:cNvPr id="45" name="Uttryckssymbol 44"/>
              <p:cNvSpPr/>
              <p:nvPr/>
            </p:nvSpPr>
            <p:spPr>
              <a:xfrm>
                <a:off x="6727270" y="3825207"/>
                <a:ext cx="428016" cy="428016"/>
              </a:xfrm>
              <a:prstGeom prst="smileyFac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46" name="Grupp 45"/>
              <p:cNvGrpSpPr/>
              <p:nvPr/>
            </p:nvGrpSpPr>
            <p:grpSpPr>
              <a:xfrm>
                <a:off x="6619450" y="4253223"/>
                <a:ext cx="741942" cy="1060178"/>
                <a:chOff x="8293230" y="3799876"/>
                <a:chExt cx="741942" cy="1094661"/>
              </a:xfrm>
            </p:grpSpPr>
            <p:cxnSp>
              <p:nvCxnSpPr>
                <p:cNvPr id="47" name="Rak 46"/>
                <p:cNvCxnSpPr/>
                <p:nvPr/>
              </p:nvCxnSpPr>
              <p:spPr>
                <a:xfrm flipV="1">
                  <a:off x="8622960" y="3799876"/>
                  <a:ext cx="0" cy="5892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ak 47"/>
                <p:cNvCxnSpPr/>
                <p:nvPr/>
              </p:nvCxnSpPr>
              <p:spPr>
                <a:xfrm flipV="1">
                  <a:off x="8293230" y="3915184"/>
                  <a:ext cx="329729" cy="3586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ak 48"/>
                <p:cNvCxnSpPr/>
                <p:nvPr/>
              </p:nvCxnSpPr>
              <p:spPr>
                <a:xfrm flipH="1" flipV="1">
                  <a:off x="8622960" y="3914963"/>
                  <a:ext cx="412212" cy="2936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flipV="1">
                  <a:off x="8354839" y="4389101"/>
                  <a:ext cx="268120" cy="5054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ak 50"/>
                <p:cNvCxnSpPr/>
                <p:nvPr/>
              </p:nvCxnSpPr>
              <p:spPr>
                <a:xfrm flipH="1" flipV="1">
                  <a:off x="8622960" y="4389101"/>
                  <a:ext cx="268120" cy="5054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2580F112-7B85-594E-95B0-350A4E7E0180}"/>
                </a:ext>
              </a:extLst>
            </p:cNvPr>
            <p:cNvGrpSpPr/>
            <p:nvPr/>
          </p:nvGrpSpPr>
          <p:grpSpPr>
            <a:xfrm>
              <a:off x="4004531" y="1445820"/>
              <a:ext cx="3876486" cy="1788401"/>
              <a:chOff x="4004531" y="1445820"/>
              <a:chExt cx="3876486" cy="1788401"/>
            </a:xfrm>
          </p:grpSpPr>
          <p:grpSp>
            <p:nvGrpSpPr>
              <p:cNvPr id="6" name="Grupp 5">
                <a:extLst>
                  <a:ext uri="{FF2B5EF4-FFF2-40B4-BE49-F238E27FC236}">
                    <a16:creationId xmlns:a16="http://schemas.microsoft.com/office/drawing/2014/main" id="{C45BA768-D669-ED44-B477-F71D7E220231}"/>
                  </a:ext>
                </a:extLst>
              </p:cNvPr>
              <p:cNvGrpSpPr/>
              <p:nvPr/>
            </p:nvGrpSpPr>
            <p:grpSpPr>
              <a:xfrm>
                <a:off x="4468513" y="2082287"/>
                <a:ext cx="2901424" cy="1151934"/>
                <a:chOff x="4468513" y="2082287"/>
                <a:chExt cx="2901424" cy="1151934"/>
              </a:xfrm>
            </p:grpSpPr>
            <p:sp>
              <p:nvSpPr>
                <p:cNvPr id="30" name="Rektangel 29"/>
                <p:cNvSpPr/>
                <p:nvPr/>
              </p:nvSpPr>
              <p:spPr>
                <a:xfrm>
                  <a:off x="4468513" y="2413969"/>
                  <a:ext cx="2654664" cy="14366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2" name="Rektangel 31"/>
                <p:cNvSpPr/>
                <p:nvPr/>
              </p:nvSpPr>
              <p:spPr>
                <a:xfrm>
                  <a:off x="4480450" y="2082287"/>
                  <a:ext cx="2880942" cy="14366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4" name="Rektangel 13"/>
                <p:cNvSpPr/>
                <p:nvPr/>
              </p:nvSpPr>
              <p:spPr>
                <a:xfrm>
                  <a:off x="4471640" y="2751930"/>
                  <a:ext cx="2898297" cy="14366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" name="Rektangel 14"/>
                <p:cNvSpPr/>
                <p:nvPr/>
              </p:nvSpPr>
              <p:spPr>
                <a:xfrm>
                  <a:off x="4468513" y="3090555"/>
                  <a:ext cx="2075798" cy="14366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940BF52A-F64F-6845-AEDF-114A63DCDBDB}"/>
                  </a:ext>
                </a:extLst>
              </p:cNvPr>
              <p:cNvSpPr txBox="1"/>
              <p:nvPr/>
            </p:nvSpPr>
            <p:spPr>
              <a:xfrm>
                <a:off x="4004531" y="1445820"/>
                <a:ext cx="3876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sv-SE" sz="2400" b="1" dirty="0"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p:grpSp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521AB885-EC78-A349-92A8-F61D794BAE3B}"/>
                </a:ext>
              </a:extLst>
            </p:cNvPr>
            <p:cNvGrpSpPr/>
            <p:nvPr/>
          </p:nvGrpSpPr>
          <p:grpSpPr>
            <a:xfrm>
              <a:off x="5565299" y="3835090"/>
              <a:ext cx="741942" cy="1488194"/>
              <a:chOff x="6619450" y="3825207"/>
              <a:chExt cx="741942" cy="1488194"/>
            </a:xfrm>
          </p:grpSpPr>
          <p:sp>
            <p:nvSpPr>
              <p:cNvPr id="70" name="Uttryckssymbol 69">
                <a:extLst>
                  <a:ext uri="{FF2B5EF4-FFF2-40B4-BE49-F238E27FC236}">
                    <a16:creationId xmlns:a16="http://schemas.microsoft.com/office/drawing/2014/main" id="{BABFC744-6171-614B-B91C-402A00548E67}"/>
                  </a:ext>
                </a:extLst>
              </p:cNvPr>
              <p:cNvSpPr/>
              <p:nvPr/>
            </p:nvSpPr>
            <p:spPr>
              <a:xfrm>
                <a:off x="6727270" y="3825207"/>
                <a:ext cx="428016" cy="428016"/>
              </a:xfrm>
              <a:prstGeom prst="smileyFac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71" name="Grupp 70">
                <a:extLst>
                  <a:ext uri="{FF2B5EF4-FFF2-40B4-BE49-F238E27FC236}">
                    <a16:creationId xmlns:a16="http://schemas.microsoft.com/office/drawing/2014/main" id="{59235C0C-9F89-0444-8120-0A59F013DAAB}"/>
                  </a:ext>
                </a:extLst>
              </p:cNvPr>
              <p:cNvGrpSpPr/>
              <p:nvPr/>
            </p:nvGrpSpPr>
            <p:grpSpPr>
              <a:xfrm>
                <a:off x="6619450" y="4253223"/>
                <a:ext cx="741942" cy="1060178"/>
                <a:chOff x="8293230" y="3799876"/>
                <a:chExt cx="741942" cy="1094661"/>
              </a:xfrm>
            </p:grpSpPr>
            <p:cxnSp>
              <p:nvCxnSpPr>
                <p:cNvPr id="72" name="Rak 71">
                  <a:extLst>
                    <a:ext uri="{FF2B5EF4-FFF2-40B4-BE49-F238E27FC236}">
                      <a16:creationId xmlns:a16="http://schemas.microsoft.com/office/drawing/2014/main" id="{31B97525-1757-9449-A815-7D200C583741}"/>
                    </a:ext>
                  </a:extLst>
                </p:cNvPr>
                <p:cNvCxnSpPr/>
                <p:nvPr/>
              </p:nvCxnSpPr>
              <p:spPr>
                <a:xfrm flipV="1">
                  <a:off x="8622960" y="3799876"/>
                  <a:ext cx="0" cy="5892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ak 72">
                  <a:extLst>
                    <a:ext uri="{FF2B5EF4-FFF2-40B4-BE49-F238E27FC236}">
                      <a16:creationId xmlns:a16="http://schemas.microsoft.com/office/drawing/2014/main" id="{16ACE988-CA64-1F44-A3C6-3F074BBED716}"/>
                    </a:ext>
                  </a:extLst>
                </p:cNvPr>
                <p:cNvCxnSpPr/>
                <p:nvPr/>
              </p:nvCxnSpPr>
              <p:spPr>
                <a:xfrm flipV="1">
                  <a:off x="8293230" y="3915184"/>
                  <a:ext cx="329729" cy="3586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Rak 73">
                  <a:extLst>
                    <a:ext uri="{FF2B5EF4-FFF2-40B4-BE49-F238E27FC236}">
                      <a16:creationId xmlns:a16="http://schemas.microsoft.com/office/drawing/2014/main" id="{F2A8109F-6F81-2C48-A00E-43237488BF4A}"/>
                    </a:ext>
                  </a:extLst>
                </p:cNvPr>
                <p:cNvCxnSpPr/>
                <p:nvPr/>
              </p:nvCxnSpPr>
              <p:spPr>
                <a:xfrm flipH="1" flipV="1">
                  <a:off x="8622960" y="3914963"/>
                  <a:ext cx="412212" cy="2936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Rak 74">
                  <a:extLst>
                    <a:ext uri="{FF2B5EF4-FFF2-40B4-BE49-F238E27FC236}">
                      <a16:creationId xmlns:a16="http://schemas.microsoft.com/office/drawing/2014/main" id="{7216C2FD-0E7D-4E49-A5A9-2ED5A2529C49}"/>
                    </a:ext>
                  </a:extLst>
                </p:cNvPr>
                <p:cNvCxnSpPr/>
                <p:nvPr/>
              </p:nvCxnSpPr>
              <p:spPr>
                <a:xfrm flipV="1">
                  <a:off x="8354839" y="4389101"/>
                  <a:ext cx="268120" cy="5054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D6F0314A-DD1A-0D4D-AF82-40C95E69B743}"/>
                    </a:ext>
                  </a:extLst>
                </p:cNvPr>
                <p:cNvCxnSpPr/>
                <p:nvPr/>
              </p:nvCxnSpPr>
              <p:spPr>
                <a:xfrm flipH="1" flipV="1">
                  <a:off x="8622960" y="4389101"/>
                  <a:ext cx="268120" cy="5054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" name="Grupp 76">
              <a:extLst>
                <a:ext uri="{FF2B5EF4-FFF2-40B4-BE49-F238E27FC236}">
                  <a16:creationId xmlns:a16="http://schemas.microsoft.com/office/drawing/2014/main" id="{EB75E3E2-FB79-4445-ACA7-2529ECFE6F58}"/>
                </a:ext>
              </a:extLst>
            </p:cNvPr>
            <p:cNvGrpSpPr/>
            <p:nvPr/>
          </p:nvGrpSpPr>
          <p:grpSpPr>
            <a:xfrm>
              <a:off x="4489370" y="3840925"/>
              <a:ext cx="741942" cy="1488194"/>
              <a:chOff x="6619450" y="3825207"/>
              <a:chExt cx="741942" cy="1488194"/>
            </a:xfrm>
          </p:grpSpPr>
          <p:sp>
            <p:nvSpPr>
              <p:cNvPr id="78" name="Uttryckssymbol 77">
                <a:extLst>
                  <a:ext uri="{FF2B5EF4-FFF2-40B4-BE49-F238E27FC236}">
                    <a16:creationId xmlns:a16="http://schemas.microsoft.com/office/drawing/2014/main" id="{F39C8E1B-BF10-7249-8F0F-F31999FE9C12}"/>
                  </a:ext>
                </a:extLst>
              </p:cNvPr>
              <p:cNvSpPr/>
              <p:nvPr/>
            </p:nvSpPr>
            <p:spPr>
              <a:xfrm>
                <a:off x="6727270" y="3825207"/>
                <a:ext cx="428016" cy="428016"/>
              </a:xfrm>
              <a:prstGeom prst="smileyFac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79" name="Grupp 78">
                <a:extLst>
                  <a:ext uri="{FF2B5EF4-FFF2-40B4-BE49-F238E27FC236}">
                    <a16:creationId xmlns:a16="http://schemas.microsoft.com/office/drawing/2014/main" id="{6EF8DD06-D0A5-7542-A00A-A8BB90FA3A56}"/>
                  </a:ext>
                </a:extLst>
              </p:cNvPr>
              <p:cNvGrpSpPr/>
              <p:nvPr/>
            </p:nvGrpSpPr>
            <p:grpSpPr>
              <a:xfrm>
                <a:off x="6619450" y="4253223"/>
                <a:ext cx="741942" cy="1060178"/>
                <a:chOff x="8293230" y="3799876"/>
                <a:chExt cx="741942" cy="1094661"/>
              </a:xfrm>
            </p:grpSpPr>
            <p:cxnSp>
              <p:nvCxnSpPr>
                <p:cNvPr id="80" name="Rak 79">
                  <a:extLst>
                    <a:ext uri="{FF2B5EF4-FFF2-40B4-BE49-F238E27FC236}">
                      <a16:creationId xmlns:a16="http://schemas.microsoft.com/office/drawing/2014/main" id="{9E9EB373-FA50-D14F-9672-65AEACF44494}"/>
                    </a:ext>
                  </a:extLst>
                </p:cNvPr>
                <p:cNvCxnSpPr/>
                <p:nvPr/>
              </p:nvCxnSpPr>
              <p:spPr>
                <a:xfrm flipV="1">
                  <a:off x="8622960" y="3799876"/>
                  <a:ext cx="0" cy="5892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Rak 80">
                  <a:extLst>
                    <a:ext uri="{FF2B5EF4-FFF2-40B4-BE49-F238E27FC236}">
                      <a16:creationId xmlns:a16="http://schemas.microsoft.com/office/drawing/2014/main" id="{8D4E754E-6D54-7D4C-83E3-C2430350F71E}"/>
                    </a:ext>
                  </a:extLst>
                </p:cNvPr>
                <p:cNvCxnSpPr/>
                <p:nvPr/>
              </p:nvCxnSpPr>
              <p:spPr>
                <a:xfrm flipV="1">
                  <a:off x="8293230" y="3915184"/>
                  <a:ext cx="329729" cy="3586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Rak 81">
                  <a:extLst>
                    <a:ext uri="{FF2B5EF4-FFF2-40B4-BE49-F238E27FC236}">
                      <a16:creationId xmlns:a16="http://schemas.microsoft.com/office/drawing/2014/main" id="{464C89B2-B6F4-EF40-B674-07621BF2FBC7}"/>
                    </a:ext>
                  </a:extLst>
                </p:cNvPr>
                <p:cNvCxnSpPr/>
                <p:nvPr/>
              </p:nvCxnSpPr>
              <p:spPr>
                <a:xfrm flipH="1" flipV="1">
                  <a:off x="8622960" y="3914963"/>
                  <a:ext cx="412212" cy="2936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Rak 82">
                  <a:extLst>
                    <a:ext uri="{FF2B5EF4-FFF2-40B4-BE49-F238E27FC236}">
                      <a16:creationId xmlns:a16="http://schemas.microsoft.com/office/drawing/2014/main" id="{04540D5C-FED7-3244-9467-0CFF79C697E2}"/>
                    </a:ext>
                  </a:extLst>
                </p:cNvPr>
                <p:cNvCxnSpPr/>
                <p:nvPr/>
              </p:nvCxnSpPr>
              <p:spPr>
                <a:xfrm flipV="1">
                  <a:off x="8354839" y="4389101"/>
                  <a:ext cx="268120" cy="5054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Rak 83">
                  <a:extLst>
                    <a:ext uri="{FF2B5EF4-FFF2-40B4-BE49-F238E27FC236}">
                      <a16:creationId xmlns:a16="http://schemas.microsoft.com/office/drawing/2014/main" id="{BB823009-BD63-3048-8CDF-5A1DE26A641F}"/>
                    </a:ext>
                  </a:extLst>
                </p:cNvPr>
                <p:cNvCxnSpPr/>
                <p:nvPr/>
              </p:nvCxnSpPr>
              <p:spPr>
                <a:xfrm flipH="1" flipV="1">
                  <a:off x="8622960" y="4389101"/>
                  <a:ext cx="268120" cy="5054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89344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94270" y="400042"/>
            <a:ext cx="3876486" cy="536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5301633" y="2309794"/>
            <a:ext cx="2269157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4742359" y="2258707"/>
            <a:ext cx="270168" cy="2770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5279653" y="3003876"/>
            <a:ext cx="2366988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/>
          <p:cNvSpPr/>
          <p:nvPr/>
        </p:nvSpPr>
        <p:spPr>
          <a:xfrm>
            <a:off x="4742359" y="2944917"/>
            <a:ext cx="270168" cy="2770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/>
          <p:cNvSpPr/>
          <p:nvPr/>
        </p:nvSpPr>
        <p:spPr>
          <a:xfrm>
            <a:off x="5262703" y="3997318"/>
            <a:ext cx="2194801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/>
          <p:cNvSpPr/>
          <p:nvPr/>
        </p:nvSpPr>
        <p:spPr>
          <a:xfrm>
            <a:off x="4742359" y="3951846"/>
            <a:ext cx="270168" cy="2770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/>
          <p:cNvSpPr/>
          <p:nvPr/>
        </p:nvSpPr>
        <p:spPr>
          <a:xfrm>
            <a:off x="5279653" y="3341015"/>
            <a:ext cx="2094203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4344743" y="726294"/>
            <a:ext cx="3575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spc="300" dirty="0">
                <a:latin typeface="Trebuchet MS" charset="0"/>
                <a:ea typeface="Trebuchet MS" charset="0"/>
                <a:cs typeface="Trebuchet MS" charset="0"/>
              </a:rPr>
              <a:t>VIKTIGASTE </a:t>
            </a:r>
          </a:p>
          <a:p>
            <a:pPr algn="ctr"/>
            <a:r>
              <a:rPr lang="sv-SE" sz="2400" b="1" spc="300" dirty="0">
                <a:latin typeface="Trebuchet MS" charset="0"/>
                <a:ea typeface="Trebuchet MS" charset="0"/>
                <a:cs typeface="Trebuchet MS" charset="0"/>
              </a:rPr>
              <a:t>SLUTSATSER</a:t>
            </a:r>
          </a:p>
          <a:p>
            <a:pPr algn="ctr"/>
            <a:r>
              <a:rPr lang="sv-SE" sz="2400" b="1" spc="300" dirty="0">
                <a:latin typeface="Trebuchet MS" charset="0"/>
                <a:ea typeface="Trebuchet MS" charset="0"/>
                <a:cs typeface="Trebuchet MS" charset="0"/>
              </a:rPr>
              <a:t>OCH INSIKTER</a:t>
            </a:r>
          </a:p>
          <a:p>
            <a:endParaRPr lang="sv-SE" sz="1400" dirty="0"/>
          </a:p>
        </p:txBody>
      </p:sp>
      <p:cxnSp>
        <p:nvCxnSpPr>
          <p:cNvPr id="43" name="Rak pil 42"/>
          <p:cNvCxnSpPr/>
          <p:nvPr/>
        </p:nvCxnSpPr>
        <p:spPr>
          <a:xfrm flipV="1">
            <a:off x="0" y="3434061"/>
            <a:ext cx="4194270" cy="23843"/>
          </a:xfrm>
          <a:prstGeom prst="straightConnector1">
            <a:avLst/>
          </a:prstGeom>
          <a:ln w="88900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ubrik 1"/>
          <p:cNvSpPr txBox="1">
            <a:spLocks/>
          </p:cNvSpPr>
          <p:nvPr/>
        </p:nvSpPr>
        <p:spPr>
          <a:xfrm>
            <a:off x="653740" y="3645198"/>
            <a:ext cx="2139462" cy="704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HELTID</a:t>
            </a:r>
          </a:p>
        </p:txBody>
      </p:sp>
    </p:spTree>
    <p:extLst>
      <p:ext uri="{BB962C8B-B14F-4D97-AF65-F5344CB8AC3E}">
        <p14:creationId xmlns:p14="http://schemas.microsoft.com/office/powerpoint/2010/main" val="188681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82</Words>
  <Application>Microsoft Office PowerPoint</Application>
  <PresentationFormat>Bredbild</PresentationFormat>
  <Paragraphs>87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Trebuchet MS</vt:lpstr>
      <vt:lpstr>Wingdings</vt:lpstr>
      <vt:lpstr>Office-tema</vt:lpstr>
      <vt:lpstr>PILEN</vt:lpstr>
      <vt:lpstr>FÖRDELAR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Heltid</dc:title>
  <dc:creator>Gaute Hanssen</dc:creator>
  <cp:lastModifiedBy>Brander Lars-Ove</cp:lastModifiedBy>
  <cp:revision>188</cp:revision>
  <cp:lastPrinted>2018-04-13T06:54:46Z</cp:lastPrinted>
  <dcterms:created xsi:type="dcterms:W3CDTF">2018-03-12T21:28:14Z</dcterms:created>
  <dcterms:modified xsi:type="dcterms:W3CDTF">2020-11-03T16:07:17Z</dcterms:modified>
</cp:coreProperties>
</file>